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notesSlides/notesSlide11.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notesSlides/notesSlide12.xml" ContentType="application/vnd.openxmlformats-officedocument.presentationml.notesSlide+xml"/>
  <Override PartName="/ppt/comments/comment13.xml" ContentType="application/vnd.openxmlformats-officedocument.presentationml.comments+xml"/>
  <Override PartName="/ppt/notesSlides/notesSlide13.xml" ContentType="application/vnd.openxmlformats-officedocument.presentationml.notesSlide+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media/image11.jpg" ContentType="image/jpg"/>
  <Override PartName="/ppt/media/image12.jpg" ContentType="image/jpg"/>
  <Override PartName="/ppt/comments/comment17.xml" ContentType="application/vnd.openxmlformats-officedocument.presentationml.comments+xml"/>
  <Override PartName="/ppt/comments/comment18.xml" ContentType="application/vnd.openxmlformats-officedocument.presentationml.comments+xml"/>
  <Override PartName="/ppt/notesSlides/notesSlide14.xml" ContentType="application/vnd.openxmlformats-officedocument.presentationml.notesSlide+xml"/>
  <Override PartName="/ppt/comments/comment19.xml" ContentType="application/vnd.openxmlformats-officedocument.presentationml.comments+xml"/>
  <Override PartName="/ppt/notesSlides/notesSlide15.xml" ContentType="application/vnd.openxmlformats-officedocument.presentationml.notesSlide+xml"/>
  <Override PartName="/ppt/comments/comment20.xml" ContentType="application/vnd.openxmlformats-officedocument.presentationml.comments+xml"/>
  <Override PartName="/ppt/notesSlides/notesSlide16.xml" ContentType="application/vnd.openxmlformats-officedocument.presentationml.notesSlide+xml"/>
  <Override PartName="/ppt/comments/comment21.xml" ContentType="application/vnd.openxmlformats-officedocument.presentationml.comments+xml"/>
  <Override PartName="/ppt/notesSlides/notesSlide17.xml" ContentType="application/vnd.openxmlformats-officedocument.presentationml.notesSlide+xml"/>
  <Override PartName="/ppt/comments/comment22.xml" ContentType="application/vnd.openxmlformats-officedocument.presentationml.comments+xml"/>
  <Override PartName="/ppt/notesSlides/notesSlide18.xml" ContentType="application/vnd.openxmlformats-officedocument.presentationml.notesSlide+xml"/>
  <Override PartName="/ppt/comments/comment23.xml" ContentType="application/vnd.openxmlformats-officedocument.presentationml.comments+xml"/>
  <Override PartName="/ppt/notesSlides/notesSlide19.xml" ContentType="application/vnd.openxmlformats-officedocument.presentationml.notesSlide+xml"/>
  <Override PartName="/ppt/comments/comment24.xml" ContentType="application/vnd.openxmlformats-officedocument.presentationml.comments+xml"/>
  <Override PartName="/ppt/notesSlides/notesSlide20.xml" ContentType="application/vnd.openxmlformats-officedocument.presentationml.notesSlide+xml"/>
  <Override PartName="/ppt/comments/comment25.xml" ContentType="application/vnd.openxmlformats-officedocument.presentationml.comments+xml"/>
  <Override PartName="/ppt/notesSlides/notesSlide21.xml" ContentType="application/vnd.openxmlformats-officedocument.presentationml.notesSlide+xml"/>
  <Override PartName="/ppt/comments/comment26.xml" ContentType="application/vnd.openxmlformats-officedocument.presentationml.comments+xml"/>
  <Override PartName="/ppt/notesSlides/notesSlide22.xml" ContentType="application/vnd.openxmlformats-officedocument.presentationml.notesSlide+xml"/>
  <Override PartName="/ppt/comments/comment27.xml" ContentType="application/vnd.openxmlformats-officedocument.presentationml.comments+xml"/>
  <Override PartName="/ppt/notesSlides/notesSlide23.xml" ContentType="application/vnd.openxmlformats-officedocument.presentationml.notesSlide+xml"/>
  <Override PartName="/ppt/comments/comment28.xml" ContentType="application/vnd.openxmlformats-officedocument.presentationml.comments+xml"/>
  <Override PartName="/ppt/notesSlides/notesSlide24.xml" ContentType="application/vnd.openxmlformats-officedocument.presentationml.notesSlide+xml"/>
  <Override PartName="/ppt/comments/comment29.xml" ContentType="application/vnd.openxmlformats-officedocument.presentationml.comments+xml"/>
  <Override PartName="/ppt/notesSlides/notesSlide25.xml" ContentType="application/vnd.openxmlformats-officedocument.presentationml.notesSlide+xml"/>
  <Override PartName="/ppt/comments/comment30.xml" ContentType="application/vnd.openxmlformats-officedocument.presentationml.comments+xml"/>
  <Override PartName="/ppt/notesSlides/notesSlide26.xml" ContentType="application/vnd.openxmlformats-officedocument.presentationml.notesSlide+xml"/>
  <Override PartName="/ppt/comments/comment31.xml" ContentType="application/vnd.openxmlformats-officedocument.presentationml.comments+xml"/>
  <Override PartName="/ppt/notesSlides/notesSlide27.xml" ContentType="application/vnd.openxmlformats-officedocument.presentationml.notesSlide+xml"/>
  <Override PartName="/ppt/comments/comment32.xml" ContentType="application/vnd.openxmlformats-officedocument.presentationml.comments+xml"/>
  <Override PartName="/ppt/notesSlides/notesSlide28.xml" ContentType="application/vnd.openxmlformats-officedocument.presentationml.notesSlide+xml"/>
  <Override PartName="/ppt/comments/comment33.xml" ContentType="application/vnd.openxmlformats-officedocument.presentationml.comments+xml"/>
  <Override PartName="/ppt/notesSlides/notesSlide29.xml" ContentType="application/vnd.openxmlformats-officedocument.presentationml.notesSlide+xml"/>
  <Override PartName="/ppt/comments/comment34.xml" ContentType="application/vnd.openxmlformats-officedocument.presentationml.comments+xml"/>
  <Override PartName="/ppt/notesSlides/notesSlide30.xml" ContentType="application/vnd.openxmlformats-officedocument.presentationml.notesSlide+xml"/>
  <Override PartName="/ppt/comments/comment35.xml" ContentType="application/vnd.openxmlformats-officedocument.presentationml.comments+xml"/>
  <Override PartName="/ppt/notesSlides/notesSlide31.xml" ContentType="application/vnd.openxmlformats-officedocument.presentationml.notesSlide+xml"/>
  <Override PartName="/ppt/comments/comment36.xml" ContentType="application/vnd.openxmlformats-officedocument.presentationml.comments+xml"/>
  <Override PartName="/ppt/notesSlides/notesSlide32.xml" ContentType="application/vnd.openxmlformats-officedocument.presentationml.notesSlide+xml"/>
  <Override PartName="/ppt/comments/comment37.xml" ContentType="application/vnd.openxmlformats-officedocument.presentationml.comments+xml"/>
  <Override PartName="/ppt/notesSlides/notesSlide33.xml" ContentType="application/vnd.openxmlformats-officedocument.presentationml.notesSlide+xml"/>
  <Override PartName="/ppt/comments/comment38.xml" ContentType="application/vnd.openxmlformats-officedocument.presentationml.comments+xml"/>
  <Override PartName="/ppt/notesSlides/notesSlide34.xml" ContentType="application/vnd.openxmlformats-officedocument.presentationml.notesSlide+xml"/>
  <Override PartName="/ppt/comments/comment39.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48"/>
  </p:notesMasterIdLst>
  <p:sldIdLst>
    <p:sldId id="308" r:id="rId2"/>
    <p:sldId id="257" r:id="rId3"/>
    <p:sldId id="300" r:id="rId4"/>
    <p:sldId id="259" r:id="rId5"/>
    <p:sldId id="260" r:id="rId6"/>
    <p:sldId id="261" r:id="rId7"/>
    <p:sldId id="307" r:id="rId8"/>
    <p:sldId id="262" r:id="rId9"/>
    <p:sldId id="263" r:id="rId10"/>
    <p:sldId id="264" r:id="rId11"/>
    <p:sldId id="265" r:id="rId12"/>
    <p:sldId id="266" r:id="rId13"/>
    <p:sldId id="306" r:id="rId14"/>
    <p:sldId id="268" r:id="rId15"/>
    <p:sldId id="267" r:id="rId16"/>
    <p:sldId id="299" r:id="rId17"/>
    <p:sldId id="302" r:id="rId18"/>
    <p:sldId id="303" r:id="rId19"/>
    <p:sldId id="304" r:id="rId20"/>
    <p:sldId id="271"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3" r:id="rId41"/>
    <p:sldId id="305" r:id="rId42"/>
    <p:sldId id="294" r:id="rId43"/>
    <p:sldId id="295" r:id="rId44"/>
    <p:sldId id="296" r:id="rId45"/>
    <p:sldId id="297" r:id="rId46"/>
    <p:sldId id="298" r:id="rId47"/>
  </p:sldIdLst>
  <p:sldSz cx="9144000" cy="5143500" type="screen16x9"/>
  <p:notesSz cx="6858000" cy="9144000"/>
  <p:embeddedFontLst>
    <p:embeddedFont>
      <p:font typeface="Avenir" panose="02000503020000020003" pitchFamily="2" charset="0"/>
      <p:regular r:id="rId49"/>
      <p:italic r:id="rId50"/>
    </p:embeddedFont>
    <p:embeddedFont>
      <p:font typeface="Avenir Book" panose="02000503020000020003" pitchFamily="2" charset="0"/>
      <p:regular r:id="rId51"/>
      <p:italic r:id="rId52"/>
    </p:embeddedFont>
    <p:embeddedFont>
      <p:font typeface="Calibri" panose="020F0502020204030204" pitchFamily="34" charset="0"/>
      <p:regular r:id="rId53"/>
      <p:bold r:id="rId54"/>
      <p:italic r:id="rId55"/>
      <p:boldItalic r:id="rId56"/>
    </p:embeddedFont>
    <p:embeddedFont>
      <p:font typeface="Century Gothic" panose="020B0502020202020204" pitchFamily="34" charset="0"/>
      <p:regular r:id="rId57"/>
      <p:bold r:id="rId58"/>
      <p:italic r:id="rId59"/>
      <p:boldItalic r:id="rId60"/>
    </p:embeddedFont>
    <p:embeddedFont>
      <p:font typeface="Open Sans Light" panose="020B0306030504020204" pitchFamily="34" charset="0"/>
      <p:regular r:id="rId61"/>
      <p:bold r:id="rId62"/>
      <p:italic r:id="rId63"/>
      <p:boldItalic r:id="rId64"/>
    </p:embeddedFont>
    <p:embeddedFont>
      <p:font typeface="Tahoma" panose="020B0604030504040204" pitchFamily="34" charset="0"/>
      <p:regular r:id="rId65"/>
      <p:bold r:id="rId66"/>
    </p:embeddedFont>
    <p:embeddedFont>
      <p:font typeface="Trebuchet MS" panose="020B0703020202090204" pitchFamily="34" charset="0"/>
      <p:regular r:id="rId67"/>
      <p:bold r:id="rId68"/>
      <p: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gZfwKAaxDNG0pZSYBvLgmd7fWmN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lly Malissa Hapke" initials="" lastIdx="12" clrIdx="0"/>
  <p:cmAuthor id="1" name="Wenda Bauchspies" initials="" lastIdx="25" clrIdx="1"/>
  <p:cmAuthor id="2" name="Holly Hapke" initials="HH" lastIdx="16" clrIdx="2">
    <p:extLst>
      <p:ext uri="{19B8F6BF-5375-455C-9EA6-DF929625EA0E}">
        <p15:presenceInfo xmlns:p15="http://schemas.microsoft.com/office/powerpoint/2012/main" userId="S::hhapke@ad.uci.edu::8fd94f0b-48be-4993-b107-329727fa2e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40D"/>
    <a:srgbClr val="173D96"/>
    <a:srgbClr val="1A16B5"/>
    <a:srgbClr val="171E80"/>
    <a:srgbClr val="2C0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0AB49B-2CBC-4312-B41F-F2F6D555B6DE}">
  <a:tblStyle styleId="{380AB49B-2CBC-4312-B41F-F2F6D555B6DE}"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p:restoredTop sz="94646"/>
  </p:normalViewPr>
  <p:slideViewPr>
    <p:cSldViewPr snapToGrid="0" snapToObjects="1">
      <p:cViewPr varScale="1">
        <p:scale>
          <a:sx n="117" d="100"/>
          <a:sy n="117" d="100"/>
        </p:scale>
        <p:origin x="184"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theme" Target="theme/theme1.xml"/><Relationship Id="rId7"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2-16T09:58:36.491" idx="1">
    <p:pos x="10" y="10"/>
    <p:text>Holly</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2-02-03T18:25:30.515" idx="2">
    <p:pos x="6000" y="100"/>
    <p:text>insert link to SBE website and EHR website where divisions and programs are listed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Ez7lzc"/>
      </p:ext>
    </p:extLst>
  </p:cm>
  <p:cm authorId="1" dt="2022-02-10T00:24:34.107" idx="2">
    <p:pos x="6000" y="0"/>
    <p:text>WKB does this one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Cc"/>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2-02-10T00:31:01.660" idx="3">
    <p:pos x="6000" y="0"/>
    <p:text>WKB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Cs"/>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2-02-16T10:03:06.506" idx="11">
    <p:pos x="10" y="10"/>
    <p:text>Wenda</p:text>
    <p:extLst>
      <p:ext uri="{C676402C-5697-4E1C-873F-D02D1690AC5C}">
        <p15:threadingInfo xmlns:p15="http://schemas.microsoft.com/office/powerpoint/2012/main" timeZoneBias="4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2-02-10T00:30:15.983" idx="4">
    <p:pos x="6000" y="0"/>
    <p:text>WKB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C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22-02-16T10:03:16.905" idx="12">
    <p:pos x="10" y="10"/>
    <p:text>Wenda</p:text>
    <p:extLst>
      <p:ext uri="{C676402C-5697-4E1C-873F-D02D1690AC5C}">
        <p15:threadingInfo xmlns:p15="http://schemas.microsoft.com/office/powerpoint/2012/main" timeZoneBias="4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22-02-16T10:03:28.009" idx="13">
    <p:pos x="10" y="10"/>
    <p:text>Wenda</p:text>
    <p:extLst>
      <p:ext uri="{C676402C-5697-4E1C-873F-D02D1690AC5C}">
        <p15:threadingInfo xmlns:p15="http://schemas.microsoft.com/office/powerpoint/2012/main" timeZoneBias="4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22-02-16T10:29:32.059" idx="14">
    <p:pos x="10" y="10"/>
    <p:text>Sharon</p:text>
    <p:extLst>
      <p:ext uri="{C676402C-5697-4E1C-873F-D02D1690AC5C}">
        <p15:threadingInfo xmlns:p15="http://schemas.microsoft.com/office/powerpoint/2012/main" timeZoneBias="48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22-02-16T10:29:36.336" idx="15">
    <p:pos x="10" y="10"/>
    <p:text>Sharon</p:text>
    <p:extLst>
      <p:ext uri="{C676402C-5697-4E1C-873F-D02D1690AC5C}">
        <p15:threadingInfo xmlns:p15="http://schemas.microsoft.com/office/powerpoint/2012/main" timeZoneBias="48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22-02-16T10:29:42.147" idx="16">
    <p:pos x="10" y="10"/>
    <p:text>Sharon</p:text>
    <p:extLst>
      <p:ext uri="{C676402C-5697-4E1C-873F-D02D1690AC5C}">
        <p15:threadingInfo xmlns:p15="http://schemas.microsoft.com/office/powerpoint/2012/main" timeZoneBias="48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2-02-10T00:32:06.290" idx="6">
    <p:pos x="6000" y="0"/>
    <p:text>Sharon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Cw"/>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2-16T09:58:41.468" idx="2">
    <p:pos x="10" y="10"/>
    <p:text>Holly</p:text>
    <p:extLst>
      <p:ext uri="{C676402C-5697-4E1C-873F-D02D1690AC5C}">
        <p15:threadingInfo xmlns:p15="http://schemas.microsoft.com/office/powerpoint/2012/main" timeZoneBias="480"/>
      </p:ext>
    </p:extLst>
  </p:cm>
  <p:cm authorId="2" dt="2022-02-16T09:58:57.919" idx="3">
    <p:pos x="106" y="106"/>
    <p:text/>
    <p:extLst>
      <p:ext uri="{C676402C-5697-4E1C-873F-D02D1690AC5C}">
        <p15:threadingInfo xmlns:p15="http://schemas.microsoft.com/office/powerpoint/2012/main" timeZoneBias="48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2-02-10T00:32:25.927" idx="8">
    <p:pos x="6000" y="0"/>
    <p:text>Sharon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C4"/>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2-02-10T00:34:45.750" idx="9">
    <p:pos x="6000" y="0"/>
    <p:text>Sharon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DQ"/>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2-02-10T00:34:08.225" idx="10">
    <p:pos x="6000" y="0"/>
    <p:text>Holly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DA"/>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22-02-10T00:34:22.055" idx="11">
    <p:pos x="6000" y="0"/>
    <p:text>Holly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DI"/>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22-02-10T00:34:57.082" idx="12">
    <p:pos x="6000" y="0"/>
    <p:text>Holly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DU"/>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22-02-10T00:35:08.749" idx="13">
    <p:pos x="6000" y="0"/>
    <p:text>Holly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U"/>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22-02-10T00:35:20.803" idx="14">
    <p:pos x="6000" y="0"/>
    <p:text>Holly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Y"/>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22-02-10T00:35:32.401" idx="15">
    <p:pos x="6000" y="0"/>
    <p:text>Wenda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c"/>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22-02-10T00:35:45.919" idx="16">
    <p:pos x="6000" y="0"/>
    <p:text>Wenda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g"/>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22-02-10T00:35:55.764" idx="17">
    <p:pos x="6000" y="0"/>
    <p:text>Wenda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k"/>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2-16T09:59:04.406" idx="4">
    <p:pos x="10" y="10"/>
    <p:text>Holly</p:text>
    <p:extLst>
      <p:ext uri="{C676402C-5697-4E1C-873F-D02D1690AC5C}">
        <p15:threadingInfo xmlns:p15="http://schemas.microsoft.com/office/powerpoint/2012/main" timeZoneBias="48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22-02-10T00:36:30.157" idx="18">
    <p:pos x="6000" y="0"/>
    <p:text>Sharon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o"/>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22-02-10T00:36:41.569" idx="19">
    <p:pos x="6000" y="0"/>
    <p:text>Sharon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s"/>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22-02-10T00:36:59.649" idx="20">
    <p:pos x="6000" y="0"/>
    <p:text>Wenda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w"/>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22-02-10T00:37:49.720" idx="21">
    <p:pos x="6000" y="0"/>
    <p:text>Wenda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22-02-10T00:38:20.465" idx="22">
    <p:pos x="6000" y="0"/>
    <p:text>Wenda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4"/>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22-02-10T00:38:27.508" idx="23">
    <p:pos x="6000" y="0"/>
    <p:text>Wenda does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A8"/>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22-02-10T00:38:38.888" idx="24">
    <p:pos x="6000" y="0"/>
    <p:text>Sharon</p:text>
    <p:extLst mod="1">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BE"/>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0" dt="2022-02-10T00:38:49.332" idx="8">
    <p:pos x="6000" y="0"/>
    <p:text>Sharon</p:text>
    <p:extLst mod="1">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BI"/>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0" dt="2022-02-10T00:39:12.391" idx="9">
    <p:pos x="6000" y="0"/>
    <p:text>Holly</p:text>
    <p:extLst mod="1">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6aBM"/>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1" dt="2022-02-10T00:40:40.432" idx="25">
    <p:pos x="6000" y="0"/>
    <p:text>Wenda</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RW3dk"/>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02-16T09:59:20.722" idx="5">
    <p:pos x="10" y="10"/>
    <p:text>Holly </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2-02-16T09:59:29.151" idx="6">
    <p:pos x="10" y="10"/>
    <p:text>Holly</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2-02-16T09:59:35.123" idx="7">
    <p:pos x="10" y="10"/>
    <p:text>Holly</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2-02-16T10:00:06.307" idx="8">
    <p:pos x="10" y="10"/>
    <p:text>Holly will transition</p:text>
    <p:extLst>
      <p:ext uri="{C676402C-5697-4E1C-873F-D02D1690AC5C}">
        <p15:threadingInfo xmlns:p15="http://schemas.microsoft.com/office/powerpoint/2012/main" timeZoneBias="480"/>
      </p:ext>
    </p:extLst>
  </p:cm>
  <p:cm authorId="2" dt="2022-02-16T10:00:15.461" idx="9">
    <p:pos x="106" y="106"/>
    <p:text>Poll #2 - Have you submitted a proposal to NSF before? Y/N. If not, why not? a) no time; b) new to grants, haven't yet sought funding for research; c) unfamiliar with NSF; d) NSF doesn't fund the kind of research that I do</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2-02-16T10:01:33.624" idx="10">
    <p:pos x="10" y="10"/>
    <p:text>Holly or Wenda?</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2-02-10T00:24:19.997" idx="1">
    <p:pos x="6000" y="0"/>
    <p:text>WKB does this one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Q5-C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0126bd8d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110126bd8df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7 research directorates – like colleges at a university</a:t>
            </a:r>
            <a:endParaRPr/>
          </a:p>
          <a:p>
            <a:pPr marL="0" lvl="0" indent="0" algn="l" rtl="0">
              <a:spcBef>
                <a:spcPts val="0"/>
              </a:spcBef>
              <a:spcAft>
                <a:spcPts val="0"/>
              </a:spcAft>
              <a:buNone/>
            </a:pPr>
            <a:endParaRPr/>
          </a:p>
          <a:p>
            <a:pPr marL="0" lvl="0" indent="0" algn="l" rtl="0">
              <a:spcBef>
                <a:spcPts val="0"/>
              </a:spcBef>
              <a:spcAft>
                <a:spcPts val="0"/>
              </a:spcAft>
              <a:buNone/>
            </a:pPr>
            <a:r>
              <a:rPr lang="en-US"/>
              <a:t>Opportunity to discuss co-review</a:t>
            </a:r>
            <a:endParaRPr/>
          </a:p>
          <a:p>
            <a:pPr marL="0" lvl="0" indent="0" algn="l" rtl="0">
              <a:spcBef>
                <a:spcPts val="0"/>
              </a:spcBef>
              <a:spcAft>
                <a:spcPts val="0"/>
              </a:spcAft>
              <a:buNone/>
            </a:pPr>
            <a:endParaRPr/>
          </a:p>
        </p:txBody>
      </p:sp>
      <p:sp>
        <p:nvSpPr>
          <p:cNvPr id="190" name="Google Shape;190;g110126bd8df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0126bd8df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10126bd8df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not ‘either’ ‘or’; results from basic science often have great direct and indirect utility and applicability.  NSF funds basic science BUT, there needs to be the </a:t>
            </a:r>
            <a:r>
              <a:rPr lang="en-US" i="1"/>
              <a:t>potential </a:t>
            </a:r>
            <a:r>
              <a:rPr lang="en-US"/>
              <a:t>for societal relevance and benefit [people get confused about this]</a:t>
            </a:r>
            <a:endParaRPr/>
          </a:p>
          <a:p>
            <a:pPr marL="0" lvl="0" indent="0" algn="l" rtl="0">
              <a:spcBef>
                <a:spcPts val="0"/>
              </a:spcBef>
              <a:spcAft>
                <a:spcPts val="0"/>
              </a:spcAft>
              <a:buNone/>
            </a:pPr>
            <a:endParaRPr/>
          </a:p>
          <a:p>
            <a:pPr marL="0" lvl="0" indent="0" algn="l" rtl="0">
              <a:spcBef>
                <a:spcPts val="0"/>
              </a:spcBef>
              <a:spcAft>
                <a:spcPts val="0"/>
              </a:spcAft>
              <a:buNone/>
            </a:pPr>
            <a:r>
              <a:rPr lang="en-US"/>
              <a:t>BSci at its core is first and foremost about </a:t>
            </a:r>
            <a:r>
              <a:rPr lang="en-US" b="1" i="1"/>
              <a:t>generalizable knowledge </a:t>
            </a:r>
            <a:r>
              <a:rPr lang="en-US"/>
              <a:t>and broader theoretical dev’t, not the focused application of specific results – to be competitive at NSF theoretical contribution is very important!!  </a:t>
            </a:r>
            <a:endParaRPr/>
          </a:p>
          <a:p>
            <a:pPr marL="0" lvl="0" indent="0" algn="l" rtl="0">
              <a:spcBef>
                <a:spcPts val="0"/>
              </a:spcBef>
              <a:spcAft>
                <a:spcPts val="0"/>
              </a:spcAft>
              <a:buNone/>
            </a:pPr>
            <a:endParaRPr/>
          </a:p>
          <a:p>
            <a:pPr marL="0" lvl="0" indent="0" algn="l" rtl="0">
              <a:spcBef>
                <a:spcPts val="0"/>
              </a:spcBef>
              <a:spcAft>
                <a:spcPts val="0"/>
              </a:spcAft>
              <a:buNone/>
            </a:pPr>
            <a:r>
              <a:rPr lang="en-US"/>
              <a:t>BSci is investigating something fundamental and that contributes to theory building; Applied research is taking something that is already known and applying it to a particular problem; it is usually atheoretical and does not have as an objective theory building.</a:t>
            </a:r>
            <a:endParaRPr/>
          </a:p>
          <a:p>
            <a:pPr marL="0" lvl="0" indent="0" algn="l" rtl="0">
              <a:spcBef>
                <a:spcPts val="0"/>
              </a:spcBef>
              <a:spcAft>
                <a:spcPts val="0"/>
              </a:spcAft>
              <a:buNone/>
            </a:pPr>
            <a:endParaRPr/>
          </a:p>
          <a:p>
            <a:pPr marL="0" lvl="0" indent="0" algn="l" rtl="0">
              <a:spcBef>
                <a:spcPts val="0"/>
              </a:spcBef>
              <a:spcAft>
                <a:spcPts val="0"/>
              </a:spcAft>
              <a:buNone/>
            </a:pPr>
            <a:r>
              <a:rPr lang="en-US"/>
              <a:t>Analysis and synthesis are favored over prescription – don’t be trying to simply “assess” the impact of something!</a:t>
            </a:r>
            <a:endParaRPr/>
          </a:p>
        </p:txBody>
      </p:sp>
      <p:sp>
        <p:nvSpPr>
          <p:cNvPr id="207" name="Google Shape;207;g110126bd8df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0126bd8df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Point to make - one may apply for any of these - except CAREER which is only for pre-tenure faculty. Early career faculty may apply for any, not just CAREER. What advice should we give about what type of grant one should apply for? (e.g., a new faculty member probably shouldn’t go for a large cross-directorate grant unless part of a team…)</a:t>
            </a:r>
            <a:endParaRPr/>
          </a:p>
          <a:p>
            <a:pPr marL="0" lvl="0" indent="0" algn="l" rtl="0">
              <a:spcBef>
                <a:spcPts val="0"/>
              </a:spcBef>
              <a:spcAft>
                <a:spcPts val="0"/>
              </a:spcAft>
              <a:buNone/>
            </a:pPr>
            <a:endParaRPr/>
          </a:p>
          <a:p>
            <a:pPr marL="0" lvl="0" indent="0" algn="l" rtl="0">
              <a:spcBef>
                <a:spcPts val="0"/>
              </a:spcBef>
              <a:spcAft>
                <a:spcPts val="0"/>
              </a:spcAft>
              <a:buNone/>
            </a:pPr>
            <a:r>
              <a:rPr lang="en-US"/>
              <a:t>Hierarchy isn’t so much in which type of proposal but in which role you play in a proposal.</a:t>
            </a:r>
            <a:endParaRPr/>
          </a:p>
        </p:txBody>
      </p:sp>
      <p:sp>
        <p:nvSpPr>
          <p:cNvPr id="235" name="Google Shape;235;g110126bd8df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0126bd8df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110126bd8df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Rotating nature of Pos means that the merit review process – as opposed to personal connections with program officers – drives the award making process.</a:t>
            </a:r>
            <a:endParaRPr/>
          </a:p>
          <a:p>
            <a:pPr marL="0" lvl="0" indent="0" algn="l" rtl="0">
              <a:spcBef>
                <a:spcPts val="0"/>
              </a:spcBef>
              <a:spcAft>
                <a:spcPts val="0"/>
              </a:spcAft>
              <a:buNone/>
            </a:pPr>
            <a:endParaRPr/>
          </a:p>
          <a:p>
            <a:pPr marL="0" lvl="0" indent="0" algn="l" rtl="0">
              <a:spcBef>
                <a:spcPts val="0"/>
              </a:spcBef>
              <a:spcAft>
                <a:spcPts val="0"/>
              </a:spcAft>
              <a:buNone/>
            </a:pPr>
            <a:r>
              <a:rPr lang="en-US"/>
              <a:t>One of the things that impressed me through the training that we received and through my experience of how we went about recommending awards is the strength of the merit review process and the extent to which it’s considered the gold standard by other agencies in the US and overseas.</a:t>
            </a:r>
            <a:endParaRPr/>
          </a:p>
        </p:txBody>
      </p:sp>
      <p:sp>
        <p:nvSpPr>
          <p:cNvPr id="229" name="Google Shape;229;g110126bd8df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10126bd8df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110126bd8df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10126bd8df_0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110126bd8df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10126bd8df_0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110126bd8df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10126bd8df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110126bd8df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12693a44b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12693a44b0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g112693a44b0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12693a44b0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12693a44b0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112693a44b0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2693a44b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12693a44b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Also - note about recording and annonymizing self - pose questions in chat box if you don’t want to appear in the video and audio recording. </a:t>
            </a:r>
            <a:endParaRPr/>
          </a:p>
        </p:txBody>
      </p:sp>
      <p:sp>
        <p:nvSpPr>
          <p:cNvPr id="131" name="Google Shape;131;g112693a44b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2693a44b0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12693a44b0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112693a44b0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12693a44b0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12693a44b0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112693a44b0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10126bd8df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10126bd8df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10126bd8df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g110126bd8df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0126bd8df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110126bd8df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10126bd8df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110126bd8df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b="1" dirty="0">
                <a:solidFill>
                  <a:schemeClr val="lt1"/>
                </a:solidFill>
              </a:rPr>
              <a:t>Intellectual Merit</a:t>
            </a:r>
            <a:r>
              <a:rPr lang="en-US" dirty="0">
                <a:solidFill>
                  <a:schemeClr val="lt1"/>
                </a:solidFill>
              </a:rPr>
              <a:t>: This criterion encompasses the potential to advance knowledge; and</a:t>
            </a:r>
            <a:endParaRPr dirty="0"/>
          </a:p>
          <a:p>
            <a:pPr marL="0" marR="0" lvl="0" indent="0" algn="l" rtl="0">
              <a:lnSpc>
                <a:spcPct val="100000"/>
              </a:lnSpc>
              <a:spcBef>
                <a:spcPts val="0"/>
              </a:spcBef>
              <a:spcAft>
                <a:spcPts val="0"/>
              </a:spcAft>
              <a:buClr>
                <a:schemeClr val="lt1"/>
              </a:buClr>
              <a:buSzPts val="1200"/>
              <a:buFont typeface="Calibri"/>
              <a:buNone/>
            </a:pPr>
            <a:r>
              <a:rPr lang="en-US" b="1" dirty="0">
                <a:solidFill>
                  <a:schemeClr val="lt1"/>
                </a:solidFill>
              </a:rPr>
              <a:t>Broader Impacts</a:t>
            </a:r>
            <a:r>
              <a:rPr lang="en-US" dirty="0">
                <a:solidFill>
                  <a:schemeClr val="lt1"/>
                </a:solidFill>
              </a:rPr>
              <a:t>: This criterion encompasses the potential to benefit society and contribute to the achievement of specific, desired societal outcomes.</a:t>
            </a:r>
            <a:endParaRPr dirty="0"/>
          </a:p>
          <a:p>
            <a:pPr marL="0" lvl="0" indent="0" algn="l" rtl="0">
              <a:spcBef>
                <a:spcPts val="0"/>
              </a:spcBef>
              <a:spcAft>
                <a:spcPts val="0"/>
              </a:spcAft>
              <a:buNone/>
            </a:pPr>
            <a:endParaRPr dirty="0"/>
          </a:p>
        </p:txBody>
      </p:sp>
      <p:sp>
        <p:nvSpPr>
          <p:cNvPr id="358" name="Google Shape;358;g110126bd8df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10126bd8df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110126bd8df_0_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venir"/>
                <a:ea typeface="Avenir"/>
                <a:cs typeface="Avenir"/>
                <a:sym typeface="Avenir"/>
              </a:rPr>
              <a:t>Reviewers are asked to evaluate your proposal using the MR elementsa.</a:t>
            </a:r>
            <a:endParaRPr sz="1200">
              <a:latin typeface="Avenir"/>
              <a:ea typeface="Avenir"/>
              <a:cs typeface="Avenir"/>
              <a:sym typeface="Avenir"/>
            </a:endParaRPr>
          </a:p>
          <a:p>
            <a:pPr marL="0" lvl="0" indent="0" algn="l" rtl="0">
              <a:spcBef>
                <a:spcPts val="0"/>
              </a:spcBef>
              <a:spcAft>
                <a:spcPts val="0"/>
              </a:spcAft>
              <a:buNone/>
            </a:pPr>
            <a:endParaRPr sz="1200">
              <a:latin typeface="Avenir"/>
              <a:ea typeface="Avenir"/>
              <a:cs typeface="Avenir"/>
              <a:sym typeface="Avenir"/>
            </a:endParaRPr>
          </a:p>
          <a:p>
            <a:pPr marL="0" lvl="0" indent="0" algn="l" rtl="0">
              <a:spcBef>
                <a:spcPts val="0"/>
              </a:spcBef>
              <a:spcAft>
                <a:spcPts val="0"/>
              </a:spcAft>
              <a:buNone/>
            </a:pPr>
            <a:r>
              <a:rPr lang="en-US" sz="1200">
                <a:latin typeface="Avenir"/>
                <a:ea typeface="Avenir"/>
                <a:cs typeface="Avenir"/>
                <a:sym typeface="Avenir"/>
              </a:rPr>
              <a:t>Structure your proposal to address these 5 Review Elements.</a:t>
            </a:r>
            <a:endParaRPr/>
          </a:p>
        </p:txBody>
      </p:sp>
      <p:sp>
        <p:nvSpPr>
          <p:cNvPr id="368" name="Google Shape;368;g110126bd8df_0_1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10126bd8df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110126bd8df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4B081"/>
              </a:buClr>
              <a:buSzPts val="1200"/>
              <a:buFont typeface="Calibri"/>
              <a:buNone/>
            </a:pPr>
            <a:r>
              <a:rPr lang="en-US" b="1">
                <a:solidFill>
                  <a:srgbClr val="F4B081"/>
                </a:solidFill>
                <a:latin typeface="Calibri"/>
                <a:ea typeface="Calibri"/>
                <a:cs typeface="Calibri"/>
                <a:sym typeface="Calibri"/>
              </a:rPr>
              <a:t>Curriculum;</a:t>
            </a:r>
            <a:r>
              <a:rPr lang="en-US" b="1">
                <a:solidFill>
                  <a:srgbClr val="E0A76E"/>
                </a:solidFill>
                <a:latin typeface="Calibri"/>
                <a:ea typeface="Calibri"/>
                <a:cs typeface="Calibri"/>
                <a:sym typeface="Calibri"/>
              </a:rPr>
              <a:t>     </a:t>
            </a:r>
            <a:r>
              <a:rPr lang="en-US" b="1">
                <a:solidFill>
                  <a:srgbClr val="F4B081"/>
                </a:solidFill>
                <a:latin typeface="Calibri"/>
                <a:ea typeface="Calibri"/>
                <a:cs typeface="Calibri"/>
                <a:sym typeface="Calibri"/>
              </a:rPr>
              <a:t>students;     REU;     teachers;     K-12;     RET;     mentoring;     postdoc  </a:t>
            </a:r>
            <a:endParaRPr/>
          </a:p>
          <a:p>
            <a:pPr marL="0" marR="0" lvl="0" indent="0" algn="l" rtl="0">
              <a:lnSpc>
                <a:spcPct val="100000"/>
              </a:lnSpc>
              <a:spcBef>
                <a:spcPts val="0"/>
              </a:spcBef>
              <a:spcAft>
                <a:spcPts val="0"/>
              </a:spcAft>
              <a:buClr>
                <a:srgbClr val="E0A76E"/>
              </a:buClr>
              <a:buSzPts val="1200"/>
              <a:buFont typeface="Calibri"/>
              <a:buNone/>
            </a:pPr>
            <a:r>
              <a:rPr lang="en-US" b="1">
                <a:solidFill>
                  <a:srgbClr val="E0A76E"/>
                </a:solidFill>
                <a:latin typeface="Calibri"/>
                <a:ea typeface="Calibri"/>
                <a:cs typeface="Calibri"/>
                <a:sym typeface="Calibri"/>
              </a:rPr>
              <a:t>Community college;     HBCU;     minority;     Native Americans</a:t>
            </a:r>
            <a:endParaRPr/>
          </a:p>
          <a:p>
            <a:pPr marL="0" marR="0" lvl="0" indent="0" algn="l" rtl="0">
              <a:lnSpc>
                <a:spcPct val="100000"/>
              </a:lnSpc>
              <a:spcBef>
                <a:spcPts val="0"/>
              </a:spcBef>
              <a:spcAft>
                <a:spcPts val="0"/>
              </a:spcAft>
              <a:buClr>
                <a:srgbClr val="BDB588"/>
              </a:buClr>
              <a:buSzPts val="1200"/>
              <a:buFont typeface="Calibri"/>
              <a:buNone/>
            </a:pPr>
            <a:r>
              <a:rPr lang="en-US" b="1">
                <a:solidFill>
                  <a:srgbClr val="BDB588"/>
                </a:solidFill>
                <a:latin typeface="Calibri"/>
                <a:ea typeface="Calibri"/>
                <a:cs typeface="Calibri"/>
                <a:sym typeface="Calibri"/>
              </a:rPr>
              <a:t>with industry,  internationally,  with other federal agencies, etc.</a:t>
            </a:r>
            <a:endParaRPr/>
          </a:p>
          <a:p>
            <a:pPr marL="0" marR="0" lvl="0" indent="0" algn="l" rtl="0">
              <a:lnSpc>
                <a:spcPct val="100000"/>
              </a:lnSpc>
              <a:spcBef>
                <a:spcPts val="0"/>
              </a:spcBef>
              <a:spcAft>
                <a:spcPts val="0"/>
              </a:spcAft>
              <a:buClr>
                <a:srgbClr val="C0C0C0"/>
              </a:buClr>
              <a:buSzPts val="1200"/>
              <a:buFont typeface="Calibri"/>
              <a:buNone/>
            </a:pPr>
            <a:r>
              <a:rPr lang="en-US" b="1">
                <a:solidFill>
                  <a:srgbClr val="C0C0C0"/>
                </a:solidFill>
                <a:latin typeface="Calibri"/>
                <a:ea typeface="Calibri"/>
                <a:cs typeface="Calibri"/>
                <a:sym typeface="Calibri"/>
              </a:rPr>
              <a:t>International collaboration in developing countries;     equipment;    laboratories, citizen science</a:t>
            </a:r>
            <a:endParaRPr/>
          </a:p>
          <a:p>
            <a:pPr marL="0" marR="0" lvl="0" indent="0" algn="l" rtl="0">
              <a:lnSpc>
                <a:spcPct val="100000"/>
              </a:lnSpc>
              <a:spcBef>
                <a:spcPts val="0"/>
              </a:spcBef>
              <a:spcAft>
                <a:spcPts val="0"/>
              </a:spcAft>
              <a:buClr>
                <a:schemeClr val="dk1"/>
              </a:buClr>
              <a:buSzPts val="1200"/>
              <a:buFont typeface="Calibri"/>
              <a:buNone/>
            </a:pPr>
            <a:endParaRPr b="1">
              <a:solidFill>
                <a:srgbClr val="C00000"/>
              </a:solidFill>
              <a:latin typeface="Calibri"/>
              <a:ea typeface="Calibri"/>
              <a:cs typeface="Calibri"/>
              <a:sym typeface="Calibri"/>
            </a:endParaRPr>
          </a:p>
          <a:p>
            <a:pPr marL="0" marR="0" lvl="0" indent="0" algn="l" rtl="0">
              <a:lnSpc>
                <a:spcPct val="100000"/>
              </a:lnSpc>
              <a:spcBef>
                <a:spcPts val="0"/>
              </a:spcBef>
              <a:spcAft>
                <a:spcPts val="0"/>
              </a:spcAft>
              <a:buClr>
                <a:srgbClr val="C00000"/>
              </a:buClr>
              <a:buSzPts val="1200"/>
              <a:buFont typeface="Calibri"/>
              <a:buNone/>
            </a:pPr>
            <a:r>
              <a:rPr lang="en-US" b="1">
                <a:solidFill>
                  <a:srgbClr val="C00000"/>
                </a:solidFill>
                <a:latin typeface="Calibri"/>
                <a:ea typeface="Calibri"/>
                <a:cs typeface="Calibri"/>
                <a:sym typeface="Calibri"/>
              </a:rPr>
              <a:t>Note: THIS IS NOT A CHECKLIST!</a:t>
            </a:r>
            <a:endParaRPr/>
          </a:p>
          <a:p>
            <a:pPr marL="0" marR="0" lvl="0" indent="0" algn="l" rtl="0">
              <a:lnSpc>
                <a:spcPct val="100000"/>
              </a:lnSpc>
              <a:spcBef>
                <a:spcPts val="0"/>
              </a:spcBef>
              <a:spcAft>
                <a:spcPts val="0"/>
              </a:spcAft>
              <a:buClr>
                <a:schemeClr val="dk1"/>
              </a:buClr>
              <a:buSzPts val="1200"/>
              <a:buFont typeface="Calibri"/>
              <a:buNone/>
            </a:pPr>
            <a:endParaRPr b="1">
              <a:solidFill>
                <a:srgbClr val="C0C0C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a:solidFill>
                <a:srgbClr val="BDB588"/>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a:solidFill>
                <a:srgbClr val="E0A76E"/>
              </a:solidFill>
              <a:latin typeface="Calibri"/>
              <a:ea typeface="Calibri"/>
              <a:cs typeface="Calibri"/>
              <a:sym typeface="Calibri"/>
            </a:endParaRPr>
          </a:p>
          <a:p>
            <a:pPr marL="0" marR="0" lvl="0" indent="0" algn="l" rtl="0">
              <a:lnSpc>
                <a:spcPct val="100000"/>
              </a:lnSpc>
              <a:spcBef>
                <a:spcPts val="0"/>
              </a:spcBef>
              <a:spcAft>
                <a:spcPts val="0"/>
              </a:spcAft>
              <a:buClr>
                <a:srgbClr val="FFD966"/>
              </a:buClr>
              <a:buSzPts val="1200"/>
              <a:buFont typeface="Calibri"/>
              <a:buNone/>
            </a:pPr>
            <a:r>
              <a:rPr lang="en-US" b="1">
                <a:solidFill>
                  <a:srgbClr val="FFD966"/>
                </a:solidFill>
                <a:latin typeface="Calibri"/>
                <a:ea typeface="Calibri"/>
                <a:cs typeface="Calibri"/>
                <a:sym typeface="Calibri"/>
              </a:rPr>
              <a:t>Hazards;     policy;     environmental impacts;     local + state agencies</a:t>
            </a:r>
            <a:endParaRPr/>
          </a:p>
          <a:p>
            <a:pPr marL="0" marR="0" lvl="0" indent="0" algn="l" rtl="0">
              <a:lnSpc>
                <a:spcPct val="100000"/>
              </a:lnSpc>
              <a:spcBef>
                <a:spcPts val="0"/>
              </a:spcBef>
              <a:spcAft>
                <a:spcPts val="0"/>
              </a:spcAft>
              <a:buClr>
                <a:schemeClr val="dk1"/>
              </a:buClr>
              <a:buSzPts val="1200"/>
              <a:buFont typeface="Calibri"/>
              <a:buNone/>
            </a:pPr>
            <a:endParaRPr b="1">
              <a:solidFill>
                <a:srgbClr val="F4B081"/>
              </a:solidFill>
              <a:latin typeface="Calibri"/>
              <a:ea typeface="Calibri"/>
              <a:cs typeface="Calibri"/>
              <a:sym typeface="Calibri"/>
            </a:endParaRPr>
          </a:p>
          <a:p>
            <a:pPr marL="0" lvl="0" indent="0" algn="l" rtl="0">
              <a:spcBef>
                <a:spcPts val="0"/>
              </a:spcBef>
              <a:spcAft>
                <a:spcPts val="0"/>
              </a:spcAft>
              <a:buNone/>
            </a:pPr>
            <a:endParaRPr/>
          </a:p>
        </p:txBody>
      </p:sp>
      <p:sp>
        <p:nvSpPr>
          <p:cNvPr id="380" name="Google Shape;380;g110126bd8df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10126bd8df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110126bd8df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(1) Variety of Communicative Products. </a:t>
            </a:r>
            <a:r>
              <a:rPr lang="en-US" sz="800"/>
              <a:t>Traditional formats such as presentations at conference, and articles and books remain important BIs, PIs should actively think about reaching audiences beyond the academy e.g. lay audiences; user groups; policy and consider formats that are more likely to reach these groups and to resonate with them.  PIs are also encouraged to consider newer and more innovative means of communicating the results of their research such as videos, whitepapers, podcasts, and alternative and novel channels and ways of dissemination.</a:t>
            </a:r>
            <a:endParaRPr/>
          </a:p>
          <a:p>
            <a:pPr marL="0" lvl="0" indent="0" algn="l" rtl="0">
              <a:spcBef>
                <a:spcPts val="0"/>
              </a:spcBef>
              <a:spcAft>
                <a:spcPts val="0"/>
              </a:spcAft>
              <a:buNone/>
            </a:pP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(2) Consider the Empowerment that Results from Communicative Products. </a:t>
            </a:r>
            <a:r>
              <a:rPr lang="en-US" sz="1200">
                <a:solidFill>
                  <a:schemeClr val="dk1"/>
                </a:solidFill>
                <a:latin typeface="Calibri"/>
                <a:ea typeface="Calibri"/>
                <a:cs typeface="Calibri"/>
                <a:sym typeface="Calibri"/>
              </a:rPr>
              <a:t>Who will your research empower? The obvious groups are students, early career investigators, other academics, but PIs need to think about more creatively about identifying who else might benefit from the research and then ideally connect to the communicative products to these groups (if relevant).  Human capital development. Policy. Disenfranchised people.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(3) Quality of Life Improvement that Results from Empowerment. </a:t>
            </a:r>
            <a:r>
              <a:rPr lang="en-US" sz="1200">
                <a:solidFill>
                  <a:schemeClr val="dk1"/>
                </a:solidFill>
                <a:latin typeface="Calibri"/>
                <a:ea typeface="Calibri"/>
                <a:cs typeface="Calibri"/>
                <a:sym typeface="Calibri"/>
              </a:rPr>
              <a:t>PIs are strongly encouraged to consider how their research might empower, transform, or improve the quality of life for all Americans.  PIs need to consider specifically how their work could benefit US society, realizing that basic research may take time to be applied. Investigators conducting research in international locations and with foreign collaborators need to justify their research and think about potential local </a:t>
            </a:r>
            <a:r>
              <a:rPr lang="en-US" sz="1200" i="1">
                <a:solidFill>
                  <a:schemeClr val="dk1"/>
                </a:solidFill>
                <a:latin typeface="Calibri"/>
                <a:ea typeface="Calibri"/>
                <a:cs typeface="Calibri"/>
                <a:sym typeface="Calibri"/>
              </a:rPr>
              <a:t>and</a:t>
            </a:r>
            <a:r>
              <a:rPr lang="en-US" sz="1200">
                <a:solidFill>
                  <a:schemeClr val="dk1"/>
                </a:solidFill>
                <a:latin typeface="Calibri"/>
                <a:ea typeface="Calibri"/>
                <a:cs typeface="Calibri"/>
                <a:sym typeface="Calibri"/>
              </a:rPr>
              <a:t> US quality of life improvements.</a:t>
            </a:r>
            <a:endParaRPr/>
          </a:p>
          <a:p>
            <a:pPr marL="0" lvl="0" indent="0" algn="l" rtl="0">
              <a:spcBef>
                <a:spcPts val="0"/>
              </a:spcBef>
              <a:spcAft>
                <a:spcPts val="0"/>
              </a:spcAft>
              <a:buNone/>
            </a:pPr>
            <a:endParaRPr/>
          </a:p>
        </p:txBody>
      </p:sp>
      <p:sp>
        <p:nvSpPr>
          <p:cNvPr id="393" name="Google Shape;393;g110126bd8df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10126bd8df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110126bd8df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110126bd8df_0_1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AC5D35-5B4A-D246-9942-615914BC8873}" type="slidenum">
              <a:rPr lang="en-US" smtClean="0"/>
              <a:t>3</a:t>
            </a:fld>
            <a:endParaRPr lang="en-US"/>
          </a:p>
        </p:txBody>
      </p:sp>
    </p:spTree>
    <p:extLst>
      <p:ext uri="{BB962C8B-B14F-4D97-AF65-F5344CB8AC3E}">
        <p14:creationId xmlns:p14="http://schemas.microsoft.com/office/powerpoint/2010/main" val="68897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10126bd8df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g110126bd8df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10126bd8df_0_2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100">
                <a:solidFill>
                  <a:schemeClr val="dk1"/>
                </a:solidFill>
                <a:latin typeface="Times New Roman"/>
                <a:ea typeface="Times New Roman"/>
                <a:cs typeface="Times New Roman"/>
                <a:sym typeface="Times New Roman"/>
              </a:rPr>
              <a:t>37</a:t>
            </a:fld>
            <a:endParaRPr sz="1100">
              <a:solidFill>
                <a:schemeClr val="dk1"/>
              </a:solidFill>
              <a:latin typeface="Times New Roman"/>
              <a:ea typeface="Times New Roman"/>
              <a:cs typeface="Times New Roman"/>
              <a:sym typeface="Times New Roman"/>
            </a:endParaRPr>
          </a:p>
        </p:txBody>
      </p:sp>
      <p:sp>
        <p:nvSpPr>
          <p:cNvPr id="425" name="Google Shape;425;g110126bd8df_0_2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g110126bd8df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10126bd8df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110126bd8df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g110126bd8df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10126bd8df_0_2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g110126bd8df_0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10126bd8df_0_2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g110126bd8df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LP</a:t>
            </a:r>
            <a:endParaRPr/>
          </a:p>
        </p:txBody>
      </p:sp>
      <p:sp>
        <p:nvSpPr>
          <p:cNvPr id="461" name="Google Shape;46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LP</a:t>
            </a:r>
            <a:endParaRPr/>
          </a:p>
        </p:txBody>
      </p:sp>
      <p:sp>
        <p:nvSpPr>
          <p:cNvPr id="469" name="Google Shape;4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LP</a:t>
            </a:r>
            <a:endParaRPr/>
          </a:p>
        </p:txBody>
      </p:sp>
      <p:sp>
        <p:nvSpPr>
          <p:cNvPr id="476" name="Google Shape;4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LP</a:t>
            </a:r>
            <a:endParaRPr/>
          </a:p>
          <a:p>
            <a:pPr marL="0" lvl="0" indent="0" algn="l" rtl="0">
              <a:spcBef>
                <a:spcPts val="0"/>
              </a:spcBef>
              <a:spcAft>
                <a:spcPts val="0"/>
              </a:spcAft>
              <a:buNone/>
            </a:pPr>
            <a:r>
              <a:rPr lang="en-US"/>
              <a:t>Take survey!</a:t>
            </a:r>
            <a:endParaRPr/>
          </a:p>
        </p:txBody>
      </p:sp>
      <p:sp>
        <p:nvSpPr>
          <p:cNvPr id="490" name="Google Shape;49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393a804a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393a804ac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11393a804ac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0126bd8d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10126bd8d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110126bd8df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mention research development and Foundations relations personnel - campus specific, but here’s what you should explore</a:t>
            </a:r>
            <a:endParaRPr/>
          </a:p>
        </p:txBody>
      </p:sp>
      <p:sp>
        <p:nvSpPr>
          <p:cNvPr id="157" name="Google Shape;1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0126bd8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110126bd8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110126bd8d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10126bd8df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110126bd8d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0126bd8d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10126bd8df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800"/>
              <a:buFont typeface="Calibri"/>
              <a:buNone/>
            </a:pPr>
            <a:r>
              <a:rPr lang="en-US" sz="1800"/>
              <a:t>Mission: From the National Science Foundation (NSF) Act of 1950 (P.L. 81–507)</a:t>
            </a:r>
            <a:endParaRPr/>
          </a:p>
          <a:p>
            <a:pPr marL="0" marR="0" lvl="0" indent="0" algn="l" rtl="0">
              <a:lnSpc>
                <a:spcPct val="80000"/>
              </a:lnSpc>
              <a:spcBef>
                <a:spcPts val="1714"/>
              </a:spcBef>
              <a:spcAft>
                <a:spcPts val="0"/>
              </a:spcAft>
              <a:buClr>
                <a:schemeClr val="dk1"/>
              </a:buClr>
              <a:buSzPts val="1800"/>
              <a:buFont typeface="Calibri"/>
              <a:buNone/>
            </a:pPr>
            <a:r>
              <a:rPr lang="en-US" sz="1800"/>
              <a:t>Vision: </a:t>
            </a:r>
            <a:r>
              <a:rPr lang="en-US" sz="2400"/>
              <a:t>From “Building the Future: Investing in Discovery and Innovation” NSF’s Strategic Plan for FY 2018–2022</a:t>
            </a:r>
            <a:endParaRPr/>
          </a:p>
          <a:p>
            <a:pPr marL="0" marR="0" lvl="0" indent="0" algn="l" rtl="0">
              <a:lnSpc>
                <a:spcPct val="80000"/>
              </a:lnSpc>
              <a:spcBef>
                <a:spcPts val="1714"/>
              </a:spcBef>
              <a:spcAft>
                <a:spcPts val="0"/>
              </a:spcAft>
              <a:buClr>
                <a:schemeClr val="dk1"/>
              </a:buClr>
              <a:buSzPts val="1800"/>
              <a:buFont typeface="Calibri"/>
              <a:buNone/>
            </a:pPr>
            <a:endParaRPr sz="1800"/>
          </a:p>
          <a:p>
            <a:pPr marL="0" lvl="0" indent="0" algn="l" rtl="0">
              <a:lnSpc>
                <a:spcPct val="80000"/>
              </a:lnSpc>
              <a:spcBef>
                <a:spcPts val="1714"/>
              </a:spcBef>
              <a:spcAft>
                <a:spcPts val="0"/>
              </a:spcAft>
              <a:buClr>
                <a:schemeClr val="dk1"/>
              </a:buClr>
              <a:buSzPts val="1000"/>
              <a:buFont typeface="Calibri"/>
              <a:buNone/>
            </a:pPr>
            <a:endParaRPr sz="1000" u="sng">
              <a:latin typeface="Tahoma"/>
              <a:ea typeface="Tahoma"/>
              <a:cs typeface="Tahoma"/>
              <a:sym typeface="Tahoma"/>
            </a:endParaRPr>
          </a:p>
          <a:p>
            <a:pPr marL="0" lvl="0" indent="0" algn="l" rtl="0">
              <a:lnSpc>
                <a:spcPct val="80000"/>
              </a:lnSpc>
              <a:spcBef>
                <a:spcPts val="1714"/>
              </a:spcBef>
              <a:spcAft>
                <a:spcPts val="0"/>
              </a:spcAft>
              <a:buClr>
                <a:schemeClr val="dk1"/>
              </a:buClr>
              <a:buSzPts val="1000"/>
              <a:buFont typeface="Tahoma"/>
              <a:buNone/>
            </a:pPr>
            <a:r>
              <a:rPr lang="en-US" sz="1000" u="sng">
                <a:latin typeface="Tahoma"/>
                <a:ea typeface="Tahoma"/>
                <a:cs typeface="Tahoma"/>
                <a:sym typeface="Tahoma"/>
              </a:rPr>
              <a:t>Average Annual budget</a:t>
            </a:r>
            <a:r>
              <a:rPr lang="en-US" sz="1000">
                <a:latin typeface="Tahoma"/>
                <a:ea typeface="Tahoma"/>
                <a:cs typeface="Tahoma"/>
                <a:sym typeface="Tahoma"/>
              </a:rPr>
              <a:t>: b/t ~ $7.0-8.0 billion</a:t>
            </a:r>
            <a:endParaRPr/>
          </a:p>
          <a:p>
            <a:pPr marL="0" lvl="0" indent="0" algn="l" rtl="0">
              <a:lnSpc>
                <a:spcPct val="80000"/>
              </a:lnSpc>
              <a:spcBef>
                <a:spcPts val="1714"/>
              </a:spcBef>
              <a:spcAft>
                <a:spcPts val="0"/>
              </a:spcAft>
              <a:buClr>
                <a:schemeClr val="dk1"/>
              </a:buClr>
              <a:buSzPts val="1000"/>
              <a:buFont typeface="Tahoma"/>
              <a:buNone/>
            </a:pPr>
            <a:r>
              <a:rPr lang="en-US" sz="1000">
                <a:latin typeface="Tahoma"/>
                <a:ea typeface="Tahoma"/>
                <a:cs typeface="Tahoma"/>
                <a:sym typeface="Tahoma"/>
              </a:rPr>
              <a:t>~11,000 new awards yearly, average duration of three years </a:t>
            </a:r>
            <a:endParaRPr/>
          </a:p>
          <a:p>
            <a:pPr marL="0" lvl="0" indent="0" algn="l" rtl="0">
              <a:lnSpc>
                <a:spcPct val="80000"/>
              </a:lnSpc>
              <a:spcBef>
                <a:spcPts val="1714"/>
              </a:spcBef>
              <a:spcAft>
                <a:spcPts val="0"/>
              </a:spcAft>
              <a:buClr>
                <a:schemeClr val="dk1"/>
              </a:buClr>
              <a:buSzPts val="1000"/>
              <a:buFont typeface="Calibri"/>
              <a:buNone/>
            </a:pPr>
            <a:endParaRPr sz="1000">
              <a:latin typeface="Tahoma"/>
              <a:ea typeface="Tahoma"/>
              <a:cs typeface="Tahoma"/>
              <a:sym typeface="Tahoma"/>
            </a:endParaRPr>
          </a:p>
          <a:p>
            <a:pPr marL="0" marR="0" lvl="0" indent="0" algn="l" rtl="0">
              <a:lnSpc>
                <a:spcPct val="80000"/>
              </a:lnSpc>
              <a:spcBef>
                <a:spcPts val="1714"/>
              </a:spcBef>
              <a:spcAft>
                <a:spcPts val="0"/>
              </a:spcAft>
              <a:buClr>
                <a:schemeClr val="dk1"/>
              </a:buClr>
              <a:buSzPts val="1000"/>
              <a:buFont typeface="Calibri"/>
              <a:buNone/>
            </a:pPr>
            <a:r>
              <a:rPr lang="en-US" sz="1000"/>
              <a:t>Important to keep this in mind.  It is taxpayer supported, despite its name.</a:t>
            </a:r>
            <a:endParaRPr/>
          </a:p>
          <a:p>
            <a:pPr marL="0" lvl="0" indent="0" algn="l" rtl="0">
              <a:lnSpc>
                <a:spcPct val="80000"/>
              </a:lnSpc>
              <a:spcBef>
                <a:spcPts val="0"/>
              </a:spcBef>
              <a:spcAft>
                <a:spcPts val="0"/>
              </a:spcAft>
              <a:buNone/>
            </a:pPr>
            <a:endParaRPr sz="450" b="0" i="0" u="none" strike="noStrike">
              <a:solidFill>
                <a:srgbClr val="000000"/>
              </a:solidFill>
              <a:latin typeface="Open Sans Light"/>
              <a:ea typeface="Open Sans Light"/>
              <a:cs typeface="Open Sans Light"/>
              <a:sym typeface="Open Sans Light"/>
            </a:endParaRPr>
          </a:p>
          <a:p>
            <a:pPr marL="0" lvl="0" indent="0" algn="l" rtl="0">
              <a:lnSpc>
                <a:spcPct val="80000"/>
              </a:lnSpc>
              <a:spcBef>
                <a:spcPts val="0"/>
              </a:spcBef>
              <a:spcAft>
                <a:spcPts val="0"/>
              </a:spcAft>
              <a:buNone/>
            </a:pPr>
            <a:endParaRPr sz="450" b="0" i="0" u="none" strike="noStrike">
              <a:latin typeface="Open Sans Light"/>
              <a:ea typeface="Open Sans Light"/>
              <a:cs typeface="Open Sans Light"/>
              <a:sym typeface="Open Sans Light"/>
            </a:endParaRPr>
          </a:p>
          <a:p>
            <a:pPr marL="0" lvl="0" indent="0" algn="l" rtl="0">
              <a:lnSpc>
                <a:spcPct val="80000"/>
              </a:lnSpc>
              <a:spcBef>
                <a:spcPts val="0"/>
              </a:spcBef>
              <a:spcAft>
                <a:spcPts val="0"/>
              </a:spcAft>
              <a:buNone/>
            </a:pPr>
            <a:r>
              <a:rPr lang="en-US" sz="450" b="0" i="0" u="none" strike="noStrike">
                <a:solidFill>
                  <a:srgbClr val="404041"/>
                </a:solidFill>
                <a:latin typeface="Open Sans Light"/>
                <a:ea typeface="Open Sans Light"/>
                <a:cs typeface="Open Sans Light"/>
                <a:sym typeface="Open Sans Light"/>
              </a:rPr>
              <a:t>Established by Congress in 1950 as an independent federal agency to promote American science and engineering (S&amp;E).</a:t>
            </a:r>
            <a:endParaRPr/>
          </a:p>
          <a:p>
            <a:pPr marL="0" lvl="0" indent="0" algn="l" rtl="0">
              <a:lnSpc>
                <a:spcPct val="80000"/>
              </a:lnSpc>
              <a:spcBef>
                <a:spcPts val="0"/>
              </a:spcBef>
              <a:spcAft>
                <a:spcPts val="0"/>
              </a:spcAft>
              <a:buNone/>
            </a:pPr>
            <a:r>
              <a:rPr lang="en-US" sz="450" b="0" i="0" u="none" strike="noStrike">
                <a:solidFill>
                  <a:srgbClr val="A9B4C2"/>
                </a:solidFill>
                <a:latin typeface="Open Sans Light"/>
                <a:ea typeface="Open Sans Light"/>
                <a:cs typeface="Open Sans Light"/>
                <a:sym typeface="Open Sans Light"/>
              </a:rPr>
              <a:t>• </a:t>
            </a:r>
            <a:r>
              <a:rPr lang="en-US" sz="450" b="0" i="0" u="none" strike="noStrike">
                <a:solidFill>
                  <a:srgbClr val="404041"/>
                </a:solidFill>
                <a:latin typeface="Open Sans Light"/>
                <a:ea typeface="Open Sans Light"/>
                <a:cs typeface="Open Sans Light"/>
                <a:sym typeface="Open Sans Light"/>
              </a:rPr>
              <a:t>The only federal agency that funds basic non-biomedical research and education across all fields of S&amp;E and at all levels of education.</a:t>
            </a:r>
            <a:endParaRPr/>
          </a:p>
          <a:p>
            <a:pPr marL="0" marR="0" lvl="0" indent="0" algn="l" rtl="0">
              <a:lnSpc>
                <a:spcPct val="80000"/>
              </a:lnSpc>
              <a:spcBef>
                <a:spcPts val="1714"/>
              </a:spcBef>
              <a:spcAft>
                <a:spcPts val="0"/>
              </a:spcAft>
              <a:buClr>
                <a:schemeClr val="dk1"/>
              </a:buClr>
              <a:buSzPts val="1000"/>
              <a:buFont typeface="Calibri"/>
              <a:buNone/>
            </a:pPr>
            <a:endParaRPr sz="1000"/>
          </a:p>
          <a:p>
            <a:pPr marL="0" lvl="0" indent="0" algn="l" rtl="0">
              <a:lnSpc>
                <a:spcPct val="80000"/>
              </a:lnSpc>
              <a:spcBef>
                <a:spcPts val="1714"/>
              </a:spcBef>
              <a:spcAft>
                <a:spcPts val="0"/>
              </a:spcAft>
              <a:buClr>
                <a:schemeClr val="dk1"/>
              </a:buClr>
              <a:buSzPts val="1000"/>
              <a:buFont typeface="Calibri"/>
              <a:buNone/>
            </a:pPr>
            <a:endParaRPr sz="1000">
              <a:latin typeface="Tahoma"/>
              <a:ea typeface="Tahoma"/>
              <a:cs typeface="Tahoma"/>
              <a:sym typeface="Tahoma"/>
            </a:endParaRPr>
          </a:p>
          <a:p>
            <a:pPr marL="0" lvl="0" indent="0" algn="l" rtl="0">
              <a:lnSpc>
                <a:spcPct val="100000"/>
              </a:lnSpc>
              <a:spcBef>
                <a:spcPts val="0"/>
              </a:spcBef>
              <a:spcAft>
                <a:spcPts val="0"/>
              </a:spcAft>
              <a:buNone/>
            </a:pPr>
            <a:endParaRPr sz="450"/>
          </a:p>
        </p:txBody>
      </p:sp>
      <p:sp>
        <p:nvSpPr>
          <p:cNvPr id="181" name="Google Shape;181;g110126bd8df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g10ff99e648b_0_99"/>
          <p:cNvSpPr txBox="1">
            <a:spLocks noGrp="1"/>
          </p:cNvSpPr>
          <p:nvPr>
            <p:ph type="title"/>
          </p:nvPr>
        </p:nvSpPr>
        <p:spPr>
          <a:xfrm>
            <a:off x="328613" y="9373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 name="Google Shape;50;g10ff99e648b_0_9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1" name="Google Shape;51;g10ff99e648b_0_9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2" name="Google Shape;52;g10ff99e648b_0_9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3" name="Google Shape;53;g10ff99e648b_0_99"/>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b="0" i="0" u="none" strike="noStrike" cap="none">
                <a:solidFill>
                  <a:schemeClr val="lt1"/>
                </a:solidFill>
                <a:latin typeface="Calibri"/>
                <a:ea typeface="Calibri"/>
                <a:cs typeface="Calibri"/>
                <a:sym typeface="Calibri"/>
              </a:defRPr>
            </a:lvl1pPr>
            <a:lvl2pPr marL="0" lvl="1" indent="0" algn="r" rtl="0">
              <a:spcBef>
                <a:spcPts val="0"/>
              </a:spcBef>
              <a:buNone/>
              <a:defRPr sz="1400" b="0" i="0" u="none" strike="noStrike" cap="none">
                <a:solidFill>
                  <a:schemeClr val="lt1"/>
                </a:solidFill>
                <a:latin typeface="Calibri"/>
                <a:ea typeface="Calibri"/>
                <a:cs typeface="Calibri"/>
                <a:sym typeface="Calibri"/>
              </a:defRPr>
            </a:lvl2pPr>
            <a:lvl3pPr marL="0" lvl="2" indent="0" algn="r" rtl="0">
              <a:spcBef>
                <a:spcPts val="0"/>
              </a:spcBef>
              <a:buNone/>
              <a:defRPr sz="1400" b="0" i="0" u="none" strike="noStrike" cap="none">
                <a:solidFill>
                  <a:schemeClr val="lt1"/>
                </a:solidFill>
                <a:latin typeface="Calibri"/>
                <a:ea typeface="Calibri"/>
                <a:cs typeface="Calibri"/>
                <a:sym typeface="Calibri"/>
              </a:defRPr>
            </a:lvl3pPr>
            <a:lvl4pPr marL="0" lvl="3" indent="0" algn="r" rtl="0">
              <a:spcBef>
                <a:spcPts val="0"/>
              </a:spcBef>
              <a:buNone/>
              <a:defRPr sz="1400" b="0" i="0" u="none" strike="noStrike" cap="none">
                <a:solidFill>
                  <a:schemeClr val="lt1"/>
                </a:solidFill>
                <a:latin typeface="Calibri"/>
                <a:ea typeface="Calibri"/>
                <a:cs typeface="Calibri"/>
                <a:sym typeface="Calibri"/>
              </a:defRPr>
            </a:lvl4pPr>
            <a:lvl5pPr marL="0" lvl="4" indent="0" algn="r" rtl="0">
              <a:spcBef>
                <a:spcPts val="0"/>
              </a:spcBef>
              <a:buNone/>
              <a:defRPr sz="1400" b="0" i="0" u="none" strike="noStrike" cap="none">
                <a:solidFill>
                  <a:schemeClr val="lt1"/>
                </a:solidFill>
                <a:latin typeface="Calibri"/>
                <a:ea typeface="Calibri"/>
                <a:cs typeface="Calibri"/>
                <a:sym typeface="Calibri"/>
              </a:defRPr>
            </a:lvl5pPr>
            <a:lvl6pPr marL="0" lvl="5" indent="0" algn="r" rtl="0">
              <a:spcBef>
                <a:spcPts val="0"/>
              </a:spcBef>
              <a:buNone/>
              <a:defRPr sz="1400" b="0" i="0" u="none" strike="noStrike" cap="none">
                <a:solidFill>
                  <a:schemeClr val="lt1"/>
                </a:solidFill>
                <a:latin typeface="Calibri"/>
                <a:ea typeface="Calibri"/>
                <a:cs typeface="Calibri"/>
                <a:sym typeface="Calibri"/>
              </a:defRPr>
            </a:lvl6pPr>
            <a:lvl7pPr marL="0" lvl="6" indent="0" algn="r" rtl="0">
              <a:spcBef>
                <a:spcPts val="0"/>
              </a:spcBef>
              <a:buNone/>
              <a:defRPr sz="1400" b="0" i="0" u="none" strike="noStrike" cap="none">
                <a:solidFill>
                  <a:schemeClr val="lt1"/>
                </a:solidFill>
                <a:latin typeface="Calibri"/>
                <a:ea typeface="Calibri"/>
                <a:cs typeface="Calibri"/>
                <a:sym typeface="Calibri"/>
              </a:defRPr>
            </a:lvl7pPr>
            <a:lvl8pPr marL="0" lvl="7" indent="0" algn="r" rtl="0">
              <a:spcBef>
                <a:spcPts val="0"/>
              </a:spcBef>
              <a:buNone/>
              <a:defRPr sz="1400" b="0" i="0" u="none" strike="noStrike" cap="none">
                <a:solidFill>
                  <a:schemeClr val="lt1"/>
                </a:solidFill>
                <a:latin typeface="Calibri"/>
                <a:ea typeface="Calibri"/>
                <a:cs typeface="Calibri"/>
                <a:sym typeface="Calibri"/>
              </a:defRPr>
            </a:lvl8pPr>
            <a:lvl9pPr marL="0" lvl="8" indent="0" algn="r" rtl="0">
              <a:spcBef>
                <a:spcPts val="0"/>
              </a:spcBef>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endParaRPr dirty="0"/>
          </a:p>
        </p:txBody>
      </p:sp>
      <p:pic>
        <p:nvPicPr>
          <p:cNvPr id="7" name="Google Shape;25;p13">
            <a:extLst>
              <a:ext uri="{FF2B5EF4-FFF2-40B4-BE49-F238E27FC236}">
                <a16:creationId xmlns:a16="http://schemas.microsoft.com/office/drawing/2014/main" id="{723C73B5-97B9-434D-A476-2212BE9177C9}"/>
              </a:ext>
            </a:extLst>
          </p:cNvPr>
          <p:cNvPicPr preferRelativeResize="0"/>
          <p:nvPr userDrawn="1"/>
        </p:nvPicPr>
        <p:blipFill rotWithShape="1">
          <a:blip r:embed="rId2">
            <a:alphaModFix/>
          </a:blip>
          <a:srcRect/>
          <a:stretch/>
        </p:blipFill>
        <p:spPr>
          <a:xfrm>
            <a:off x="7869962" y="4744679"/>
            <a:ext cx="1102593" cy="33844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
        <p:cNvGrpSpPr/>
        <p:nvPr/>
      </p:nvGrpSpPr>
      <p:grpSpPr>
        <a:xfrm>
          <a:off x="0" y="0"/>
          <a:ext cx="0" cy="0"/>
          <a:chOff x="0" y="0"/>
          <a:chExt cx="0" cy="0"/>
        </a:xfrm>
      </p:grpSpPr>
      <p:sp>
        <p:nvSpPr>
          <p:cNvPr id="106" name="Google Shape;106;g10ff99e648b_0_156"/>
          <p:cNvSpPr txBox="1">
            <a:spLocks noGrp="1"/>
          </p:cNvSpPr>
          <p:nvPr>
            <p:ph type="title"/>
          </p:nvPr>
        </p:nvSpPr>
        <p:spPr>
          <a:xfrm>
            <a:off x="328613" y="9373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g10ff99e648b_0_15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8" name="Google Shape;108;g10ff99e648b_0_1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9" name="Google Shape;109;g10ff99e648b_0_1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g10ff99e648b_0_156"/>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a:solidFill>
                  <a:schemeClr val="lt1"/>
                </a:solidFill>
                <a:latin typeface="Calibri"/>
                <a:ea typeface="Calibri"/>
                <a:cs typeface="Calibri"/>
                <a:sym typeface="Calibri"/>
              </a:defRPr>
            </a:lvl1pPr>
            <a:lvl2pPr marL="0" lvl="1" indent="0" algn="r" rtl="0">
              <a:spcBef>
                <a:spcPts val="0"/>
              </a:spcBef>
              <a:buNone/>
              <a:defRPr sz="1400">
                <a:solidFill>
                  <a:schemeClr val="lt1"/>
                </a:solidFill>
                <a:latin typeface="Calibri"/>
                <a:ea typeface="Calibri"/>
                <a:cs typeface="Calibri"/>
                <a:sym typeface="Calibri"/>
              </a:defRPr>
            </a:lvl2pPr>
            <a:lvl3pPr marL="0" lvl="2" indent="0" algn="r" rtl="0">
              <a:spcBef>
                <a:spcPts val="0"/>
              </a:spcBef>
              <a:buNone/>
              <a:defRPr sz="1400">
                <a:solidFill>
                  <a:schemeClr val="lt1"/>
                </a:solidFill>
                <a:latin typeface="Calibri"/>
                <a:ea typeface="Calibri"/>
                <a:cs typeface="Calibri"/>
                <a:sym typeface="Calibri"/>
              </a:defRPr>
            </a:lvl3pPr>
            <a:lvl4pPr marL="0" lvl="3" indent="0" algn="r" rtl="0">
              <a:spcBef>
                <a:spcPts val="0"/>
              </a:spcBef>
              <a:buNone/>
              <a:defRPr sz="1400">
                <a:solidFill>
                  <a:schemeClr val="lt1"/>
                </a:solidFill>
                <a:latin typeface="Calibri"/>
                <a:ea typeface="Calibri"/>
                <a:cs typeface="Calibri"/>
                <a:sym typeface="Calibri"/>
              </a:defRPr>
            </a:lvl4pPr>
            <a:lvl5pPr marL="0" lvl="4" indent="0" algn="r" rtl="0">
              <a:spcBef>
                <a:spcPts val="0"/>
              </a:spcBef>
              <a:buNone/>
              <a:defRPr sz="1400">
                <a:solidFill>
                  <a:schemeClr val="lt1"/>
                </a:solidFill>
                <a:latin typeface="Calibri"/>
                <a:ea typeface="Calibri"/>
                <a:cs typeface="Calibri"/>
                <a:sym typeface="Calibri"/>
              </a:defRPr>
            </a:lvl5pPr>
            <a:lvl6pPr marL="0" lvl="5" indent="0" algn="r" rtl="0">
              <a:spcBef>
                <a:spcPts val="0"/>
              </a:spcBef>
              <a:buNone/>
              <a:defRPr sz="1400">
                <a:solidFill>
                  <a:schemeClr val="lt1"/>
                </a:solidFill>
                <a:latin typeface="Calibri"/>
                <a:ea typeface="Calibri"/>
                <a:cs typeface="Calibri"/>
                <a:sym typeface="Calibri"/>
              </a:defRPr>
            </a:lvl6pPr>
            <a:lvl7pPr marL="0" lvl="6" indent="0" algn="r" rtl="0">
              <a:spcBef>
                <a:spcPts val="0"/>
              </a:spcBef>
              <a:buNone/>
              <a:defRPr sz="1400">
                <a:solidFill>
                  <a:schemeClr val="lt1"/>
                </a:solidFill>
                <a:latin typeface="Calibri"/>
                <a:ea typeface="Calibri"/>
                <a:cs typeface="Calibri"/>
                <a:sym typeface="Calibri"/>
              </a:defRPr>
            </a:lvl7pPr>
            <a:lvl8pPr marL="0" lvl="7" indent="0" algn="r" rtl="0">
              <a:spcBef>
                <a:spcPts val="0"/>
              </a:spcBef>
              <a:buNone/>
              <a:defRPr sz="1400">
                <a:solidFill>
                  <a:schemeClr val="lt1"/>
                </a:solidFill>
                <a:latin typeface="Calibri"/>
                <a:ea typeface="Calibri"/>
                <a:cs typeface="Calibri"/>
                <a:sym typeface="Calibri"/>
              </a:defRPr>
            </a:lvl8pPr>
            <a:lvl9pPr marL="0" lvl="8" indent="0" algn="r" rtl="0">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g10ff99e648b_0_16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3" name="Google Shape;113;g10ff99e648b_0_16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4" name="Google Shape;114;g10ff99e648b_0_1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5" name="Google Shape;115;g10ff99e648b_0_1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6" name="Google Shape;116;g10ff99e648b_0_162"/>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a:solidFill>
                  <a:schemeClr val="lt1"/>
                </a:solidFill>
                <a:latin typeface="Calibri"/>
                <a:ea typeface="Calibri"/>
                <a:cs typeface="Calibri"/>
                <a:sym typeface="Calibri"/>
              </a:defRPr>
            </a:lvl1pPr>
            <a:lvl2pPr marL="0" lvl="1" indent="0" algn="r" rtl="0">
              <a:spcBef>
                <a:spcPts val="0"/>
              </a:spcBef>
              <a:buNone/>
              <a:defRPr sz="1400">
                <a:solidFill>
                  <a:schemeClr val="lt1"/>
                </a:solidFill>
                <a:latin typeface="Calibri"/>
                <a:ea typeface="Calibri"/>
                <a:cs typeface="Calibri"/>
                <a:sym typeface="Calibri"/>
              </a:defRPr>
            </a:lvl2pPr>
            <a:lvl3pPr marL="0" lvl="2" indent="0" algn="r" rtl="0">
              <a:spcBef>
                <a:spcPts val="0"/>
              </a:spcBef>
              <a:buNone/>
              <a:defRPr sz="1400">
                <a:solidFill>
                  <a:schemeClr val="lt1"/>
                </a:solidFill>
                <a:latin typeface="Calibri"/>
                <a:ea typeface="Calibri"/>
                <a:cs typeface="Calibri"/>
                <a:sym typeface="Calibri"/>
              </a:defRPr>
            </a:lvl3pPr>
            <a:lvl4pPr marL="0" lvl="3" indent="0" algn="r" rtl="0">
              <a:spcBef>
                <a:spcPts val="0"/>
              </a:spcBef>
              <a:buNone/>
              <a:defRPr sz="1400">
                <a:solidFill>
                  <a:schemeClr val="lt1"/>
                </a:solidFill>
                <a:latin typeface="Calibri"/>
                <a:ea typeface="Calibri"/>
                <a:cs typeface="Calibri"/>
                <a:sym typeface="Calibri"/>
              </a:defRPr>
            </a:lvl4pPr>
            <a:lvl5pPr marL="0" lvl="4" indent="0" algn="r" rtl="0">
              <a:spcBef>
                <a:spcPts val="0"/>
              </a:spcBef>
              <a:buNone/>
              <a:defRPr sz="1400">
                <a:solidFill>
                  <a:schemeClr val="lt1"/>
                </a:solidFill>
                <a:latin typeface="Calibri"/>
                <a:ea typeface="Calibri"/>
                <a:cs typeface="Calibri"/>
                <a:sym typeface="Calibri"/>
              </a:defRPr>
            </a:lvl5pPr>
            <a:lvl6pPr marL="0" lvl="5" indent="0" algn="r" rtl="0">
              <a:spcBef>
                <a:spcPts val="0"/>
              </a:spcBef>
              <a:buNone/>
              <a:defRPr sz="1400">
                <a:solidFill>
                  <a:schemeClr val="lt1"/>
                </a:solidFill>
                <a:latin typeface="Calibri"/>
                <a:ea typeface="Calibri"/>
                <a:cs typeface="Calibri"/>
                <a:sym typeface="Calibri"/>
              </a:defRPr>
            </a:lvl6pPr>
            <a:lvl7pPr marL="0" lvl="6" indent="0" algn="r" rtl="0">
              <a:spcBef>
                <a:spcPts val="0"/>
              </a:spcBef>
              <a:buNone/>
              <a:defRPr sz="1400">
                <a:solidFill>
                  <a:schemeClr val="lt1"/>
                </a:solidFill>
                <a:latin typeface="Calibri"/>
                <a:ea typeface="Calibri"/>
                <a:cs typeface="Calibri"/>
                <a:sym typeface="Calibri"/>
              </a:defRPr>
            </a:lvl7pPr>
            <a:lvl8pPr marL="0" lvl="7" indent="0" algn="r" rtl="0">
              <a:spcBef>
                <a:spcPts val="0"/>
              </a:spcBef>
              <a:buNone/>
              <a:defRPr sz="1400">
                <a:solidFill>
                  <a:schemeClr val="lt1"/>
                </a:solidFill>
                <a:latin typeface="Calibri"/>
                <a:ea typeface="Calibri"/>
                <a:cs typeface="Calibri"/>
                <a:sym typeface="Calibri"/>
              </a:defRPr>
            </a:lvl8pPr>
            <a:lvl9pPr marL="0" lvl="8" indent="0" algn="r" rtl="0">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17"/>
        <p:cNvGrpSpPr/>
        <p:nvPr/>
      </p:nvGrpSpPr>
      <p:grpSpPr>
        <a:xfrm>
          <a:off x="0" y="0"/>
          <a:ext cx="0" cy="0"/>
          <a:chOff x="0" y="0"/>
          <a:chExt cx="0" cy="0"/>
        </a:xfrm>
      </p:grpSpPr>
      <p:sp>
        <p:nvSpPr>
          <p:cNvPr id="118" name="Google Shape;118;g110126bd8df_0_325"/>
          <p:cNvSpPr txBox="1">
            <a:spLocks noGrp="1"/>
          </p:cNvSpPr>
          <p:nvPr>
            <p:ph type="title"/>
          </p:nvPr>
        </p:nvSpPr>
        <p:spPr>
          <a:xfrm>
            <a:off x="309493" y="117856"/>
            <a:ext cx="8525100" cy="924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3300"/>
              <a:buNone/>
              <a:defRPr sz="2900" b="0" i="0">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 name="Google Shape;119;g110126bd8df_0_325"/>
          <p:cNvSpPr txBox="1">
            <a:spLocks noGrp="1"/>
          </p:cNvSpPr>
          <p:nvPr>
            <p:ph type="body" idx="1"/>
          </p:nvPr>
        </p:nvSpPr>
        <p:spPr>
          <a:xfrm>
            <a:off x="652661" y="834390"/>
            <a:ext cx="7838700" cy="1301700"/>
          </a:xfrm>
          <a:prstGeom prst="rect">
            <a:avLst/>
          </a:prstGeom>
          <a:noFill/>
          <a:ln>
            <a:noFill/>
          </a:ln>
        </p:spPr>
        <p:txBody>
          <a:bodyPr spcFirstLastPara="1" wrap="square" lIns="0" tIns="0" rIns="0" bIns="0" anchor="t" anchorCtr="0">
            <a:spAutoFit/>
          </a:bodyPr>
          <a:lstStyle>
            <a:lvl1pPr marL="457200" lvl="0" indent="-228600" algn="l" rtl="0">
              <a:spcBef>
                <a:spcPts val="800"/>
              </a:spcBef>
              <a:spcAft>
                <a:spcPts val="0"/>
              </a:spcAft>
              <a:buSzPts val="2100"/>
              <a:buNone/>
              <a:defRPr sz="1700" b="0" i="0">
                <a:solidFill>
                  <a:schemeClr val="dk1"/>
                </a:solidFill>
                <a:latin typeface="Arial"/>
                <a:ea typeface="Arial"/>
                <a:cs typeface="Arial"/>
                <a:sym typeface="Arial"/>
              </a:defRPr>
            </a:lvl1pPr>
            <a:lvl2pPr marL="914400" lvl="1" indent="-228600" algn="l" rtl="0">
              <a:spcBef>
                <a:spcPts val="400"/>
              </a:spcBef>
              <a:spcAft>
                <a:spcPts val="0"/>
              </a:spcAft>
              <a:buSzPts val="1800"/>
              <a:buNone/>
              <a:defRPr/>
            </a:lvl2pPr>
            <a:lvl3pPr marL="1371600" lvl="2" indent="-228600" algn="l" rtl="0">
              <a:spcBef>
                <a:spcPts val="400"/>
              </a:spcBef>
              <a:spcAft>
                <a:spcPts val="0"/>
              </a:spcAft>
              <a:buSzPts val="1500"/>
              <a:buNone/>
              <a:defRPr/>
            </a:lvl3pPr>
            <a:lvl4pPr marL="1828800" lvl="3" indent="-228600" algn="l" rtl="0">
              <a:spcBef>
                <a:spcPts val="400"/>
              </a:spcBef>
              <a:spcAft>
                <a:spcPts val="0"/>
              </a:spcAft>
              <a:buSzPts val="1400"/>
              <a:buNone/>
              <a:defRPr/>
            </a:lvl4pPr>
            <a:lvl5pPr marL="2286000" lvl="4" indent="-228600" algn="l" rtl="0">
              <a:spcBef>
                <a:spcPts val="400"/>
              </a:spcBef>
              <a:spcAft>
                <a:spcPts val="0"/>
              </a:spcAft>
              <a:buSzPts val="1400"/>
              <a:buNone/>
              <a:defRPr/>
            </a:lvl5pPr>
            <a:lvl6pPr marL="2743200" lvl="5" indent="-228600" algn="l" rtl="0">
              <a:spcBef>
                <a:spcPts val="400"/>
              </a:spcBef>
              <a:spcAft>
                <a:spcPts val="0"/>
              </a:spcAft>
              <a:buSzPts val="1400"/>
              <a:buNone/>
              <a:defRPr/>
            </a:lvl6pPr>
            <a:lvl7pPr marL="3200400" lvl="6" indent="-228600" algn="l" rtl="0">
              <a:spcBef>
                <a:spcPts val="400"/>
              </a:spcBef>
              <a:spcAft>
                <a:spcPts val="0"/>
              </a:spcAft>
              <a:buSzPts val="1400"/>
              <a:buNone/>
              <a:defRPr/>
            </a:lvl7pPr>
            <a:lvl8pPr marL="3657600" lvl="7" indent="-228600" algn="l" rtl="0">
              <a:spcBef>
                <a:spcPts val="400"/>
              </a:spcBef>
              <a:spcAft>
                <a:spcPts val="0"/>
              </a:spcAft>
              <a:buSzPts val="1400"/>
              <a:buNone/>
              <a:defRPr/>
            </a:lvl8pPr>
            <a:lvl9pPr marL="4114800" lvl="8" indent="-228600" algn="l" rtl="0">
              <a:spcBef>
                <a:spcPts val="400"/>
              </a:spcBef>
              <a:spcAft>
                <a:spcPts val="0"/>
              </a:spcAft>
              <a:buSzPts val="1400"/>
              <a:buNone/>
              <a:defRPr/>
            </a:lvl9pPr>
          </a:lstStyle>
          <a:p>
            <a:endParaRPr/>
          </a:p>
        </p:txBody>
      </p:sp>
      <p:sp>
        <p:nvSpPr>
          <p:cNvPr id="120" name="Google Shape;120;g110126bd8df_0_325"/>
          <p:cNvSpPr txBox="1">
            <a:spLocks noGrp="1"/>
          </p:cNvSpPr>
          <p:nvPr>
            <p:ph type="ftr" idx="11"/>
          </p:nvPr>
        </p:nvSpPr>
        <p:spPr>
          <a:xfrm>
            <a:off x="4520816" y="4854293"/>
            <a:ext cx="2215500" cy="2520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sz="1500" b="0" i="1">
                <a:solidFill>
                  <a:schemeClr val="dk1"/>
                </a:solidFill>
                <a:latin typeface="Arial"/>
                <a:ea typeface="Arial"/>
                <a:cs typeface="Arial"/>
                <a:sym typeface="Aria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1" name="Google Shape;121;g110126bd8df_0_32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sz="1100">
                <a:solidFill>
                  <a:srgbClr val="888888"/>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2" name="Google Shape;122;g110126bd8df_0_325"/>
          <p:cNvSpPr txBox="1">
            <a:spLocks noGrp="1"/>
          </p:cNvSpPr>
          <p:nvPr>
            <p:ph type="sldNum" idx="12"/>
          </p:nvPr>
        </p:nvSpPr>
        <p:spPr>
          <a:xfrm>
            <a:off x="6911484" y="4823291"/>
            <a:ext cx="2103000" cy="2154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400" b="0" i="0" u="none" strike="noStrike" cap="none">
              <a:latin typeface="Calibri"/>
              <a:ea typeface="Calibri"/>
              <a:cs typeface="Calibri"/>
              <a:sym typeface="Calibri"/>
            </a:endParaRPr>
          </a:p>
        </p:txBody>
      </p:sp>
      <p:pic>
        <p:nvPicPr>
          <p:cNvPr id="7" name="Google Shape;25;p13">
            <a:extLst>
              <a:ext uri="{FF2B5EF4-FFF2-40B4-BE49-F238E27FC236}">
                <a16:creationId xmlns:a16="http://schemas.microsoft.com/office/drawing/2014/main" id="{6B8123A0-B609-FF48-AB52-EB98027082BB}"/>
              </a:ext>
            </a:extLst>
          </p:cNvPr>
          <p:cNvPicPr preferRelativeResize="0"/>
          <p:nvPr userDrawn="1"/>
        </p:nvPicPr>
        <p:blipFill rotWithShape="1">
          <a:blip r:embed="rId2">
            <a:alphaModFix/>
          </a:blip>
          <a:srcRect/>
          <a:stretch/>
        </p:blipFill>
        <p:spPr>
          <a:xfrm>
            <a:off x="7911891" y="4742784"/>
            <a:ext cx="1102593" cy="33844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g10ff99e648b_0_105"/>
          <p:cNvSpPr txBox="1">
            <a:spLocks noGrp="1"/>
          </p:cNvSpPr>
          <p:nvPr>
            <p:ph type="title"/>
          </p:nvPr>
        </p:nvSpPr>
        <p:spPr>
          <a:xfrm>
            <a:off x="328613" y="9373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6" name="Google Shape;56;g10ff99e648b_0_10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7" name="Google Shape;57;g10ff99e648b_0_10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pic>
        <p:nvPicPr>
          <p:cNvPr id="6" name="Google Shape;25;p13">
            <a:extLst>
              <a:ext uri="{FF2B5EF4-FFF2-40B4-BE49-F238E27FC236}">
                <a16:creationId xmlns:a16="http://schemas.microsoft.com/office/drawing/2014/main" id="{DA096136-0DE4-E04D-90BB-C8FE51AD6A19}"/>
              </a:ext>
            </a:extLst>
          </p:cNvPr>
          <p:cNvPicPr preferRelativeResize="0"/>
          <p:nvPr userDrawn="1"/>
        </p:nvPicPr>
        <p:blipFill rotWithShape="1">
          <a:blip r:embed="rId2">
            <a:alphaModFix/>
          </a:blip>
          <a:srcRect/>
          <a:stretch/>
        </p:blipFill>
        <p:spPr>
          <a:xfrm>
            <a:off x="7869962" y="4734992"/>
            <a:ext cx="1102593" cy="33844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sp>
        <p:nvSpPr>
          <p:cNvPr id="60" name="Google Shape;60;g10ff99e648b_0_11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 name="Google Shape;61;g10ff99e648b_0_110"/>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lt1"/>
              </a:buClr>
              <a:buSzPts val="1800"/>
              <a:buNone/>
              <a:defRPr sz="1800"/>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2" name="Google Shape;62;g10ff99e648b_0_1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3" name="Google Shape;63;g10ff99e648b_0_1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4" name="Google Shape;64;g10ff99e648b_0_110"/>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a:solidFill>
                  <a:schemeClr val="lt1"/>
                </a:solidFill>
                <a:latin typeface="Calibri"/>
                <a:ea typeface="Calibri"/>
                <a:cs typeface="Calibri"/>
                <a:sym typeface="Calibri"/>
              </a:defRPr>
            </a:lvl1pPr>
            <a:lvl2pPr marL="0" lvl="1" indent="0" algn="r" rtl="0">
              <a:spcBef>
                <a:spcPts val="0"/>
              </a:spcBef>
              <a:buNone/>
              <a:defRPr sz="1400">
                <a:solidFill>
                  <a:schemeClr val="lt1"/>
                </a:solidFill>
                <a:latin typeface="Calibri"/>
                <a:ea typeface="Calibri"/>
                <a:cs typeface="Calibri"/>
                <a:sym typeface="Calibri"/>
              </a:defRPr>
            </a:lvl2pPr>
            <a:lvl3pPr marL="0" lvl="2" indent="0" algn="r" rtl="0">
              <a:spcBef>
                <a:spcPts val="0"/>
              </a:spcBef>
              <a:buNone/>
              <a:defRPr sz="1400">
                <a:solidFill>
                  <a:schemeClr val="lt1"/>
                </a:solidFill>
                <a:latin typeface="Calibri"/>
                <a:ea typeface="Calibri"/>
                <a:cs typeface="Calibri"/>
                <a:sym typeface="Calibri"/>
              </a:defRPr>
            </a:lvl3pPr>
            <a:lvl4pPr marL="0" lvl="3" indent="0" algn="r" rtl="0">
              <a:spcBef>
                <a:spcPts val="0"/>
              </a:spcBef>
              <a:buNone/>
              <a:defRPr sz="1400">
                <a:solidFill>
                  <a:schemeClr val="lt1"/>
                </a:solidFill>
                <a:latin typeface="Calibri"/>
                <a:ea typeface="Calibri"/>
                <a:cs typeface="Calibri"/>
                <a:sym typeface="Calibri"/>
              </a:defRPr>
            </a:lvl4pPr>
            <a:lvl5pPr marL="0" lvl="4" indent="0" algn="r" rtl="0">
              <a:spcBef>
                <a:spcPts val="0"/>
              </a:spcBef>
              <a:buNone/>
              <a:defRPr sz="1400">
                <a:solidFill>
                  <a:schemeClr val="lt1"/>
                </a:solidFill>
                <a:latin typeface="Calibri"/>
                <a:ea typeface="Calibri"/>
                <a:cs typeface="Calibri"/>
                <a:sym typeface="Calibri"/>
              </a:defRPr>
            </a:lvl5pPr>
            <a:lvl6pPr marL="0" lvl="5" indent="0" algn="r" rtl="0">
              <a:spcBef>
                <a:spcPts val="0"/>
              </a:spcBef>
              <a:buNone/>
              <a:defRPr sz="1400">
                <a:solidFill>
                  <a:schemeClr val="lt1"/>
                </a:solidFill>
                <a:latin typeface="Calibri"/>
                <a:ea typeface="Calibri"/>
                <a:cs typeface="Calibri"/>
                <a:sym typeface="Calibri"/>
              </a:defRPr>
            </a:lvl6pPr>
            <a:lvl7pPr marL="0" lvl="6" indent="0" algn="r" rtl="0">
              <a:spcBef>
                <a:spcPts val="0"/>
              </a:spcBef>
              <a:buNone/>
              <a:defRPr sz="1400">
                <a:solidFill>
                  <a:schemeClr val="lt1"/>
                </a:solidFill>
                <a:latin typeface="Calibri"/>
                <a:ea typeface="Calibri"/>
                <a:cs typeface="Calibri"/>
                <a:sym typeface="Calibri"/>
              </a:defRPr>
            </a:lvl7pPr>
            <a:lvl8pPr marL="0" lvl="7" indent="0" algn="r" rtl="0">
              <a:spcBef>
                <a:spcPts val="0"/>
              </a:spcBef>
              <a:buNone/>
              <a:defRPr sz="1400">
                <a:solidFill>
                  <a:schemeClr val="lt1"/>
                </a:solidFill>
                <a:latin typeface="Calibri"/>
                <a:ea typeface="Calibri"/>
                <a:cs typeface="Calibri"/>
                <a:sym typeface="Calibri"/>
              </a:defRPr>
            </a:lvl8pPr>
            <a:lvl9pPr marL="0" lvl="8" indent="0" algn="r" rtl="0">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g10ff99e648b_0_11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g10ff99e648b_0_11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68" name="Google Shape;68;g10ff99e648b_0_1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9" name="Google Shape;69;g10ff99e648b_0_1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0" name="Google Shape;70;g10ff99e648b_0_116"/>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a:solidFill>
                  <a:schemeClr val="lt1"/>
                </a:solidFill>
                <a:latin typeface="Calibri"/>
                <a:ea typeface="Calibri"/>
                <a:cs typeface="Calibri"/>
                <a:sym typeface="Calibri"/>
              </a:defRPr>
            </a:lvl1pPr>
            <a:lvl2pPr marL="0" lvl="1" indent="0" algn="r" rtl="0">
              <a:spcBef>
                <a:spcPts val="0"/>
              </a:spcBef>
              <a:buNone/>
              <a:defRPr sz="1400">
                <a:solidFill>
                  <a:schemeClr val="lt1"/>
                </a:solidFill>
                <a:latin typeface="Calibri"/>
                <a:ea typeface="Calibri"/>
                <a:cs typeface="Calibri"/>
                <a:sym typeface="Calibri"/>
              </a:defRPr>
            </a:lvl2pPr>
            <a:lvl3pPr marL="0" lvl="2" indent="0" algn="r" rtl="0">
              <a:spcBef>
                <a:spcPts val="0"/>
              </a:spcBef>
              <a:buNone/>
              <a:defRPr sz="1400">
                <a:solidFill>
                  <a:schemeClr val="lt1"/>
                </a:solidFill>
                <a:latin typeface="Calibri"/>
                <a:ea typeface="Calibri"/>
                <a:cs typeface="Calibri"/>
                <a:sym typeface="Calibri"/>
              </a:defRPr>
            </a:lvl3pPr>
            <a:lvl4pPr marL="0" lvl="3" indent="0" algn="r" rtl="0">
              <a:spcBef>
                <a:spcPts val="0"/>
              </a:spcBef>
              <a:buNone/>
              <a:defRPr sz="1400">
                <a:solidFill>
                  <a:schemeClr val="lt1"/>
                </a:solidFill>
                <a:latin typeface="Calibri"/>
                <a:ea typeface="Calibri"/>
                <a:cs typeface="Calibri"/>
                <a:sym typeface="Calibri"/>
              </a:defRPr>
            </a:lvl4pPr>
            <a:lvl5pPr marL="0" lvl="4" indent="0" algn="r" rtl="0">
              <a:spcBef>
                <a:spcPts val="0"/>
              </a:spcBef>
              <a:buNone/>
              <a:defRPr sz="1400">
                <a:solidFill>
                  <a:schemeClr val="lt1"/>
                </a:solidFill>
                <a:latin typeface="Calibri"/>
                <a:ea typeface="Calibri"/>
                <a:cs typeface="Calibri"/>
                <a:sym typeface="Calibri"/>
              </a:defRPr>
            </a:lvl5pPr>
            <a:lvl6pPr marL="0" lvl="5" indent="0" algn="r" rtl="0">
              <a:spcBef>
                <a:spcPts val="0"/>
              </a:spcBef>
              <a:buNone/>
              <a:defRPr sz="1400">
                <a:solidFill>
                  <a:schemeClr val="lt1"/>
                </a:solidFill>
                <a:latin typeface="Calibri"/>
                <a:ea typeface="Calibri"/>
                <a:cs typeface="Calibri"/>
                <a:sym typeface="Calibri"/>
              </a:defRPr>
            </a:lvl6pPr>
            <a:lvl7pPr marL="0" lvl="6" indent="0" algn="r" rtl="0">
              <a:spcBef>
                <a:spcPts val="0"/>
              </a:spcBef>
              <a:buNone/>
              <a:defRPr sz="1400">
                <a:solidFill>
                  <a:schemeClr val="lt1"/>
                </a:solidFill>
                <a:latin typeface="Calibri"/>
                <a:ea typeface="Calibri"/>
                <a:cs typeface="Calibri"/>
                <a:sym typeface="Calibri"/>
              </a:defRPr>
            </a:lvl7pPr>
            <a:lvl8pPr marL="0" lvl="7" indent="0" algn="r" rtl="0">
              <a:spcBef>
                <a:spcPts val="0"/>
              </a:spcBef>
              <a:buNone/>
              <a:defRPr sz="1400">
                <a:solidFill>
                  <a:schemeClr val="lt1"/>
                </a:solidFill>
                <a:latin typeface="Calibri"/>
                <a:ea typeface="Calibri"/>
                <a:cs typeface="Calibri"/>
                <a:sym typeface="Calibri"/>
              </a:defRPr>
            </a:lvl8pPr>
            <a:lvl9pPr marL="0" lvl="8" indent="0" algn="r" rtl="0">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endParaRPr dirty="0"/>
          </a:p>
        </p:txBody>
      </p:sp>
      <p:pic>
        <p:nvPicPr>
          <p:cNvPr id="7" name="Google Shape;25;p13">
            <a:extLst>
              <a:ext uri="{FF2B5EF4-FFF2-40B4-BE49-F238E27FC236}">
                <a16:creationId xmlns:a16="http://schemas.microsoft.com/office/drawing/2014/main" id="{CA263ED6-D007-704D-B955-DD3D29C10A9A}"/>
              </a:ext>
            </a:extLst>
          </p:cNvPr>
          <p:cNvPicPr preferRelativeResize="0"/>
          <p:nvPr userDrawn="1"/>
        </p:nvPicPr>
        <p:blipFill rotWithShape="1">
          <a:blip r:embed="rId2">
            <a:alphaModFix/>
          </a:blip>
          <a:srcRect/>
          <a:stretch/>
        </p:blipFill>
        <p:spPr>
          <a:xfrm>
            <a:off x="7869962" y="4734992"/>
            <a:ext cx="1102593" cy="3384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g10ff99e648b_0_122"/>
          <p:cNvSpPr txBox="1">
            <a:spLocks noGrp="1"/>
          </p:cNvSpPr>
          <p:nvPr>
            <p:ph type="title"/>
          </p:nvPr>
        </p:nvSpPr>
        <p:spPr>
          <a:xfrm>
            <a:off x="328613" y="93738"/>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3" name="Google Shape;73;g10ff99e648b_0_12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4" name="Google Shape;74;g10ff99e648b_0_12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5" name="Google Shape;75;g10ff99e648b_0_1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6" name="Google Shape;76;g10ff99e648b_0_1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7" name="Google Shape;77;g10ff99e648b_0_122"/>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a:solidFill>
                  <a:schemeClr val="lt1"/>
                </a:solidFill>
                <a:latin typeface="Calibri"/>
                <a:ea typeface="Calibri"/>
                <a:cs typeface="Calibri"/>
                <a:sym typeface="Calibri"/>
              </a:defRPr>
            </a:lvl1pPr>
            <a:lvl2pPr marL="0" lvl="1" indent="0" algn="r" rtl="0">
              <a:spcBef>
                <a:spcPts val="0"/>
              </a:spcBef>
              <a:buNone/>
              <a:defRPr sz="1400">
                <a:solidFill>
                  <a:schemeClr val="lt1"/>
                </a:solidFill>
                <a:latin typeface="Calibri"/>
                <a:ea typeface="Calibri"/>
                <a:cs typeface="Calibri"/>
                <a:sym typeface="Calibri"/>
              </a:defRPr>
            </a:lvl2pPr>
            <a:lvl3pPr marL="0" lvl="2" indent="0" algn="r" rtl="0">
              <a:spcBef>
                <a:spcPts val="0"/>
              </a:spcBef>
              <a:buNone/>
              <a:defRPr sz="1400">
                <a:solidFill>
                  <a:schemeClr val="lt1"/>
                </a:solidFill>
                <a:latin typeface="Calibri"/>
                <a:ea typeface="Calibri"/>
                <a:cs typeface="Calibri"/>
                <a:sym typeface="Calibri"/>
              </a:defRPr>
            </a:lvl3pPr>
            <a:lvl4pPr marL="0" lvl="3" indent="0" algn="r" rtl="0">
              <a:spcBef>
                <a:spcPts val="0"/>
              </a:spcBef>
              <a:buNone/>
              <a:defRPr sz="1400">
                <a:solidFill>
                  <a:schemeClr val="lt1"/>
                </a:solidFill>
                <a:latin typeface="Calibri"/>
                <a:ea typeface="Calibri"/>
                <a:cs typeface="Calibri"/>
                <a:sym typeface="Calibri"/>
              </a:defRPr>
            </a:lvl4pPr>
            <a:lvl5pPr marL="0" lvl="4" indent="0" algn="r" rtl="0">
              <a:spcBef>
                <a:spcPts val="0"/>
              </a:spcBef>
              <a:buNone/>
              <a:defRPr sz="1400">
                <a:solidFill>
                  <a:schemeClr val="lt1"/>
                </a:solidFill>
                <a:latin typeface="Calibri"/>
                <a:ea typeface="Calibri"/>
                <a:cs typeface="Calibri"/>
                <a:sym typeface="Calibri"/>
              </a:defRPr>
            </a:lvl5pPr>
            <a:lvl6pPr marL="0" lvl="5" indent="0" algn="r" rtl="0">
              <a:spcBef>
                <a:spcPts val="0"/>
              </a:spcBef>
              <a:buNone/>
              <a:defRPr sz="1400">
                <a:solidFill>
                  <a:schemeClr val="lt1"/>
                </a:solidFill>
                <a:latin typeface="Calibri"/>
                <a:ea typeface="Calibri"/>
                <a:cs typeface="Calibri"/>
                <a:sym typeface="Calibri"/>
              </a:defRPr>
            </a:lvl6pPr>
            <a:lvl7pPr marL="0" lvl="6" indent="0" algn="r" rtl="0">
              <a:spcBef>
                <a:spcPts val="0"/>
              </a:spcBef>
              <a:buNone/>
              <a:defRPr sz="1400">
                <a:solidFill>
                  <a:schemeClr val="lt1"/>
                </a:solidFill>
                <a:latin typeface="Calibri"/>
                <a:ea typeface="Calibri"/>
                <a:cs typeface="Calibri"/>
                <a:sym typeface="Calibri"/>
              </a:defRPr>
            </a:lvl7pPr>
            <a:lvl8pPr marL="0" lvl="7" indent="0" algn="r" rtl="0">
              <a:spcBef>
                <a:spcPts val="0"/>
              </a:spcBef>
              <a:buNone/>
              <a:defRPr sz="1400">
                <a:solidFill>
                  <a:schemeClr val="lt1"/>
                </a:solidFill>
                <a:latin typeface="Calibri"/>
                <a:ea typeface="Calibri"/>
                <a:cs typeface="Calibri"/>
                <a:sym typeface="Calibri"/>
              </a:defRPr>
            </a:lvl8pPr>
            <a:lvl9pPr marL="0" lvl="8" indent="0" algn="r" rtl="0">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g10ff99e648b_0_12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g10ff99e648b_0_12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1" name="Google Shape;81;g10ff99e648b_0_129"/>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2" name="Google Shape;82;g10ff99e648b_0_12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3" name="Google Shape;83;g10ff99e648b_0_129"/>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4" name="Google Shape;84;g10ff99e648b_0_1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5" name="Google Shape;85;g10ff99e648b_0_1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g10ff99e648b_0_129"/>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a:solidFill>
                  <a:schemeClr val="lt1"/>
                </a:solidFill>
                <a:latin typeface="Calibri"/>
                <a:ea typeface="Calibri"/>
                <a:cs typeface="Calibri"/>
                <a:sym typeface="Calibri"/>
              </a:defRPr>
            </a:lvl1pPr>
            <a:lvl2pPr marL="0" lvl="1" indent="0" algn="r" rtl="0">
              <a:spcBef>
                <a:spcPts val="0"/>
              </a:spcBef>
              <a:buNone/>
              <a:defRPr sz="1400">
                <a:solidFill>
                  <a:schemeClr val="lt1"/>
                </a:solidFill>
                <a:latin typeface="Calibri"/>
                <a:ea typeface="Calibri"/>
                <a:cs typeface="Calibri"/>
                <a:sym typeface="Calibri"/>
              </a:defRPr>
            </a:lvl2pPr>
            <a:lvl3pPr marL="0" lvl="2" indent="0" algn="r" rtl="0">
              <a:spcBef>
                <a:spcPts val="0"/>
              </a:spcBef>
              <a:buNone/>
              <a:defRPr sz="1400">
                <a:solidFill>
                  <a:schemeClr val="lt1"/>
                </a:solidFill>
                <a:latin typeface="Calibri"/>
                <a:ea typeface="Calibri"/>
                <a:cs typeface="Calibri"/>
                <a:sym typeface="Calibri"/>
              </a:defRPr>
            </a:lvl3pPr>
            <a:lvl4pPr marL="0" lvl="3" indent="0" algn="r" rtl="0">
              <a:spcBef>
                <a:spcPts val="0"/>
              </a:spcBef>
              <a:buNone/>
              <a:defRPr sz="1400">
                <a:solidFill>
                  <a:schemeClr val="lt1"/>
                </a:solidFill>
                <a:latin typeface="Calibri"/>
                <a:ea typeface="Calibri"/>
                <a:cs typeface="Calibri"/>
                <a:sym typeface="Calibri"/>
              </a:defRPr>
            </a:lvl4pPr>
            <a:lvl5pPr marL="0" lvl="4" indent="0" algn="r" rtl="0">
              <a:spcBef>
                <a:spcPts val="0"/>
              </a:spcBef>
              <a:buNone/>
              <a:defRPr sz="1400">
                <a:solidFill>
                  <a:schemeClr val="lt1"/>
                </a:solidFill>
                <a:latin typeface="Calibri"/>
                <a:ea typeface="Calibri"/>
                <a:cs typeface="Calibri"/>
                <a:sym typeface="Calibri"/>
              </a:defRPr>
            </a:lvl5pPr>
            <a:lvl6pPr marL="0" lvl="5" indent="0" algn="r" rtl="0">
              <a:spcBef>
                <a:spcPts val="0"/>
              </a:spcBef>
              <a:buNone/>
              <a:defRPr sz="1400">
                <a:solidFill>
                  <a:schemeClr val="lt1"/>
                </a:solidFill>
                <a:latin typeface="Calibri"/>
                <a:ea typeface="Calibri"/>
                <a:cs typeface="Calibri"/>
                <a:sym typeface="Calibri"/>
              </a:defRPr>
            </a:lvl6pPr>
            <a:lvl7pPr marL="0" lvl="6" indent="0" algn="r" rtl="0">
              <a:spcBef>
                <a:spcPts val="0"/>
              </a:spcBef>
              <a:buNone/>
              <a:defRPr sz="1400">
                <a:solidFill>
                  <a:schemeClr val="lt1"/>
                </a:solidFill>
                <a:latin typeface="Calibri"/>
                <a:ea typeface="Calibri"/>
                <a:cs typeface="Calibri"/>
                <a:sym typeface="Calibri"/>
              </a:defRPr>
            </a:lvl7pPr>
            <a:lvl8pPr marL="0" lvl="7" indent="0" algn="r" rtl="0">
              <a:spcBef>
                <a:spcPts val="0"/>
              </a:spcBef>
              <a:buNone/>
              <a:defRPr sz="1400">
                <a:solidFill>
                  <a:schemeClr val="lt1"/>
                </a:solidFill>
                <a:latin typeface="Calibri"/>
                <a:ea typeface="Calibri"/>
                <a:cs typeface="Calibri"/>
                <a:sym typeface="Calibri"/>
              </a:defRPr>
            </a:lvl8pPr>
            <a:lvl9pPr marL="0" lvl="8" indent="0" algn="r" rtl="0">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g10ff99e648b_0_1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9" name="Google Shape;89;g10ff99e648b_0_1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0" name="Google Shape;90;g10ff99e648b_0_138"/>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a:solidFill>
                  <a:schemeClr val="lt1"/>
                </a:solidFill>
                <a:latin typeface="Calibri"/>
                <a:ea typeface="Calibri"/>
                <a:cs typeface="Calibri"/>
                <a:sym typeface="Calibri"/>
              </a:defRPr>
            </a:lvl1pPr>
            <a:lvl2pPr marL="0" lvl="1" indent="0" algn="r" rtl="0">
              <a:spcBef>
                <a:spcPts val="0"/>
              </a:spcBef>
              <a:buNone/>
              <a:defRPr sz="1400">
                <a:solidFill>
                  <a:schemeClr val="lt1"/>
                </a:solidFill>
                <a:latin typeface="Calibri"/>
                <a:ea typeface="Calibri"/>
                <a:cs typeface="Calibri"/>
                <a:sym typeface="Calibri"/>
              </a:defRPr>
            </a:lvl2pPr>
            <a:lvl3pPr marL="0" lvl="2" indent="0" algn="r" rtl="0">
              <a:spcBef>
                <a:spcPts val="0"/>
              </a:spcBef>
              <a:buNone/>
              <a:defRPr sz="1400">
                <a:solidFill>
                  <a:schemeClr val="lt1"/>
                </a:solidFill>
                <a:latin typeface="Calibri"/>
                <a:ea typeface="Calibri"/>
                <a:cs typeface="Calibri"/>
                <a:sym typeface="Calibri"/>
              </a:defRPr>
            </a:lvl3pPr>
            <a:lvl4pPr marL="0" lvl="3" indent="0" algn="r" rtl="0">
              <a:spcBef>
                <a:spcPts val="0"/>
              </a:spcBef>
              <a:buNone/>
              <a:defRPr sz="1400">
                <a:solidFill>
                  <a:schemeClr val="lt1"/>
                </a:solidFill>
                <a:latin typeface="Calibri"/>
                <a:ea typeface="Calibri"/>
                <a:cs typeface="Calibri"/>
                <a:sym typeface="Calibri"/>
              </a:defRPr>
            </a:lvl4pPr>
            <a:lvl5pPr marL="0" lvl="4" indent="0" algn="r" rtl="0">
              <a:spcBef>
                <a:spcPts val="0"/>
              </a:spcBef>
              <a:buNone/>
              <a:defRPr sz="1400">
                <a:solidFill>
                  <a:schemeClr val="lt1"/>
                </a:solidFill>
                <a:latin typeface="Calibri"/>
                <a:ea typeface="Calibri"/>
                <a:cs typeface="Calibri"/>
                <a:sym typeface="Calibri"/>
              </a:defRPr>
            </a:lvl5pPr>
            <a:lvl6pPr marL="0" lvl="5" indent="0" algn="r" rtl="0">
              <a:spcBef>
                <a:spcPts val="0"/>
              </a:spcBef>
              <a:buNone/>
              <a:defRPr sz="1400">
                <a:solidFill>
                  <a:schemeClr val="lt1"/>
                </a:solidFill>
                <a:latin typeface="Calibri"/>
                <a:ea typeface="Calibri"/>
                <a:cs typeface="Calibri"/>
                <a:sym typeface="Calibri"/>
              </a:defRPr>
            </a:lvl6pPr>
            <a:lvl7pPr marL="0" lvl="6" indent="0" algn="r" rtl="0">
              <a:spcBef>
                <a:spcPts val="0"/>
              </a:spcBef>
              <a:buNone/>
              <a:defRPr sz="1400">
                <a:solidFill>
                  <a:schemeClr val="lt1"/>
                </a:solidFill>
                <a:latin typeface="Calibri"/>
                <a:ea typeface="Calibri"/>
                <a:cs typeface="Calibri"/>
                <a:sym typeface="Calibri"/>
              </a:defRPr>
            </a:lvl7pPr>
            <a:lvl8pPr marL="0" lvl="7" indent="0" algn="r" rtl="0">
              <a:spcBef>
                <a:spcPts val="0"/>
              </a:spcBef>
              <a:buNone/>
              <a:defRPr sz="1400">
                <a:solidFill>
                  <a:schemeClr val="lt1"/>
                </a:solidFill>
                <a:latin typeface="Calibri"/>
                <a:ea typeface="Calibri"/>
                <a:cs typeface="Calibri"/>
                <a:sym typeface="Calibri"/>
              </a:defRPr>
            </a:lvl8pPr>
            <a:lvl9pPr marL="0" lvl="8" indent="0" algn="r" rtl="0">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endParaRPr dirty="0"/>
          </a:p>
        </p:txBody>
      </p:sp>
      <p:pic>
        <p:nvPicPr>
          <p:cNvPr id="5" name="Google Shape;25;p13">
            <a:extLst>
              <a:ext uri="{FF2B5EF4-FFF2-40B4-BE49-F238E27FC236}">
                <a16:creationId xmlns:a16="http://schemas.microsoft.com/office/drawing/2014/main" id="{92748042-3EC9-D343-A977-C010524C051C}"/>
              </a:ext>
            </a:extLst>
          </p:cNvPr>
          <p:cNvPicPr preferRelativeResize="0"/>
          <p:nvPr userDrawn="1"/>
        </p:nvPicPr>
        <p:blipFill rotWithShape="1">
          <a:blip r:embed="rId2">
            <a:alphaModFix/>
          </a:blip>
          <a:srcRect/>
          <a:stretch/>
        </p:blipFill>
        <p:spPr>
          <a:xfrm>
            <a:off x="7869962" y="4767263"/>
            <a:ext cx="1102593" cy="33844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
        <p:cNvGrpSpPr/>
        <p:nvPr/>
      </p:nvGrpSpPr>
      <p:grpSpPr>
        <a:xfrm>
          <a:off x="0" y="0"/>
          <a:ext cx="0" cy="0"/>
          <a:chOff x="0" y="0"/>
          <a:chExt cx="0" cy="0"/>
        </a:xfrm>
      </p:grpSpPr>
      <p:sp>
        <p:nvSpPr>
          <p:cNvPr id="92" name="Google Shape;92;g10ff99e648b_0_14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3" name="Google Shape;93;g10ff99e648b_0_14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lt1"/>
              </a:buClr>
              <a:buSzPts val="2400"/>
              <a:buChar char="•"/>
              <a:defRPr sz="2400"/>
            </a:lvl1pPr>
            <a:lvl2pPr marL="914400" lvl="1" indent="-361950" algn="l" rtl="0">
              <a:lnSpc>
                <a:spcPct val="90000"/>
              </a:lnSpc>
              <a:spcBef>
                <a:spcPts val="400"/>
              </a:spcBef>
              <a:spcAft>
                <a:spcPts val="0"/>
              </a:spcAft>
              <a:buClr>
                <a:schemeClr val="lt1"/>
              </a:buClr>
              <a:buSzPts val="2100"/>
              <a:buChar char="•"/>
              <a:defRPr sz="2100"/>
            </a:lvl2pPr>
            <a:lvl3pPr marL="1371600" lvl="2" indent="-342900" algn="l" rtl="0">
              <a:lnSpc>
                <a:spcPct val="90000"/>
              </a:lnSpc>
              <a:spcBef>
                <a:spcPts val="400"/>
              </a:spcBef>
              <a:spcAft>
                <a:spcPts val="0"/>
              </a:spcAft>
              <a:buClr>
                <a:schemeClr val="lt1"/>
              </a:buClr>
              <a:buSzPts val="1800"/>
              <a:buChar char="•"/>
              <a:defRPr sz="1800"/>
            </a:lvl3pPr>
            <a:lvl4pPr marL="1828800" lvl="3" indent="-323850" algn="l" rtl="0">
              <a:lnSpc>
                <a:spcPct val="90000"/>
              </a:lnSpc>
              <a:spcBef>
                <a:spcPts val="400"/>
              </a:spcBef>
              <a:spcAft>
                <a:spcPts val="0"/>
              </a:spcAft>
              <a:buClr>
                <a:schemeClr val="lt1"/>
              </a:buClr>
              <a:buSzPts val="1500"/>
              <a:buChar char="•"/>
              <a:defRPr sz="1500"/>
            </a:lvl4pPr>
            <a:lvl5pPr marL="2286000" lvl="4" indent="-323850" algn="l" rtl="0">
              <a:lnSpc>
                <a:spcPct val="90000"/>
              </a:lnSpc>
              <a:spcBef>
                <a:spcPts val="400"/>
              </a:spcBef>
              <a:spcAft>
                <a:spcPts val="0"/>
              </a:spcAft>
              <a:buClr>
                <a:schemeClr val="lt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94" name="Google Shape;94;g10ff99e648b_0_14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95" name="Google Shape;95;g10ff99e648b_0_1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6" name="Google Shape;96;g10ff99e648b_0_1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 name="Google Shape;97;g10ff99e648b_0_142"/>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a:solidFill>
                  <a:schemeClr val="lt1"/>
                </a:solidFill>
                <a:latin typeface="Calibri"/>
                <a:ea typeface="Calibri"/>
                <a:cs typeface="Calibri"/>
                <a:sym typeface="Calibri"/>
              </a:defRPr>
            </a:lvl1pPr>
            <a:lvl2pPr marL="0" lvl="1" indent="0" algn="r" rtl="0">
              <a:spcBef>
                <a:spcPts val="0"/>
              </a:spcBef>
              <a:buNone/>
              <a:defRPr sz="1400">
                <a:solidFill>
                  <a:schemeClr val="lt1"/>
                </a:solidFill>
                <a:latin typeface="Calibri"/>
                <a:ea typeface="Calibri"/>
                <a:cs typeface="Calibri"/>
                <a:sym typeface="Calibri"/>
              </a:defRPr>
            </a:lvl2pPr>
            <a:lvl3pPr marL="0" lvl="2" indent="0" algn="r" rtl="0">
              <a:spcBef>
                <a:spcPts val="0"/>
              </a:spcBef>
              <a:buNone/>
              <a:defRPr sz="1400">
                <a:solidFill>
                  <a:schemeClr val="lt1"/>
                </a:solidFill>
                <a:latin typeface="Calibri"/>
                <a:ea typeface="Calibri"/>
                <a:cs typeface="Calibri"/>
                <a:sym typeface="Calibri"/>
              </a:defRPr>
            </a:lvl3pPr>
            <a:lvl4pPr marL="0" lvl="3" indent="0" algn="r" rtl="0">
              <a:spcBef>
                <a:spcPts val="0"/>
              </a:spcBef>
              <a:buNone/>
              <a:defRPr sz="1400">
                <a:solidFill>
                  <a:schemeClr val="lt1"/>
                </a:solidFill>
                <a:latin typeface="Calibri"/>
                <a:ea typeface="Calibri"/>
                <a:cs typeface="Calibri"/>
                <a:sym typeface="Calibri"/>
              </a:defRPr>
            </a:lvl4pPr>
            <a:lvl5pPr marL="0" lvl="4" indent="0" algn="r" rtl="0">
              <a:spcBef>
                <a:spcPts val="0"/>
              </a:spcBef>
              <a:buNone/>
              <a:defRPr sz="1400">
                <a:solidFill>
                  <a:schemeClr val="lt1"/>
                </a:solidFill>
                <a:latin typeface="Calibri"/>
                <a:ea typeface="Calibri"/>
                <a:cs typeface="Calibri"/>
                <a:sym typeface="Calibri"/>
              </a:defRPr>
            </a:lvl5pPr>
            <a:lvl6pPr marL="0" lvl="5" indent="0" algn="r" rtl="0">
              <a:spcBef>
                <a:spcPts val="0"/>
              </a:spcBef>
              <a:buNone/>
              <a:defRPr sz="1400">
                <a:solidFill>
                  <a:schemeClr val="lt1"/>
                </a:solidFill>
                <a:latin typeface="Calibri"/>
                <a:ea typeface="Calibri"/>
                <a:cs typeface="Calibri"/>
                <a:sym typeface="Calibri"/>
              </a:defRPr>
            </a:lvl6pPr>
            <a:lvl7pPr marL="0" lvl="6" indent="0" algn="r" rtl="0">
              <a:spcBef>
                <a:spcPts val="0"/>
              </a:spcBef>
              <a:buNone/>
              <a:defRPr sz="1400">
                <a:solidFill>
                  <a:schemeClr val="lt1"/>
                </a:solidFill>
                <a:latin typeface="Calibri"/>
                <a:ea typeface="Calibri"/>
                <a:cs typeface="Calibri"/>
                <a:sym typeface="Calibri"/>
              </a:defRPr>
            </a:lvl7pPr>
            <a:lvl8pPr marL="0" lvl="7" indent="0" algn="r" rtl="0">
              <a:spcBef>
                <a:spcPts val="0"/>
              </a:spcBef>
              <a:buNone/>
              <a:defRPr sz="1400">
                <a:solidFill>
                  <a:schemeClr val="lt1"/>
                </a:solidFill>
                <a:latin typeface="Calibri"/>
                <a:ea typeface="Calibri"/>
                <a:cs typeface="Calibri"/>
                <a:sym typeface="Calibri"/>
              </a:defRPr>
            </a:lvl8pPr>
            <a:lvl9pPr marL="0" lvl="8" indent="0" algn="r" rtl="0">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8"/>
        <p:cNvGrpSpPr/>
        <p:nvPr/>
      </p:nvGrpSpPr>
      <p:grpSpPr>
        <a:xfrm>
          <a:off x="0" y="0"/>
          <a:ext cx="0" cy="0"/>
          <a:chOff x="0" y="0"/>
          <a:chExt cx="0" cy="0"/>
        </a:xfrm>
      </p:grpSpPr>
      <p:sp>
        <p:nvSpPr>
          <p:cNvPr id="99" name="Google Shape;99;g10ff99e648b_0_14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 name="Google Shape;100;g10ff99e648b_0_149"/>
          <p:cNvSpPr>
            <a:spLocks noGrp="1"/>
          </p:cNvSpPr>
          <p:nvPr>
            <p:ph type="pic" idx="2"/>
          </p:nvPr>
        </p:nvSpPr>
        <p:spPr>
          <a:xfrm>
            <a:off x="3887391" y="740569"/>
            <a:ext cx="4629300" cy="3655200"/>
          </a:xfrm>
          <a:prstGeom prst="rect">
            <a:avLst/>
          </a:prstGeom>
          <a:noFill/>
          <a:ln>
            <a:noFill/>
          </a:ln>
        </p:spPr>
      </p:sp>
      <p:sp>
        <p:nvSpPr>
          <p:cNvPr id="101" name="Google Shape;101;g10ff99e648b_0_14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2" name="Google Shape;102;g10ff99e648b_0_1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3" name="Google Shape;103;g10ff99e648b_0_1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4" name="Google Shape;104;g10ff99e648b_0_149"/>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lvl="0" indent="0" algn="r" rtl="0">
              <a:spcBef>
                <a:spcPts val="0"/>
              </a:spcBef>
              <a:buNone/>
              <a:defRPr sz="1400">
                <a:solidFill>
                  <a:schemeClr val="lt1"/>
                </a:solidFill>
                <a:latin typeface="Calibri"/>
                <a:ea typeface="Calibri"/>
                <a:cs typeface="Calibri"/>
                <a:sym typeface="Calibri"/>
              </a:defRPr>
            </a:lvl1pPr>
            <a:lvl2pPr marL="0" lvl="1" indent="0" algn="r" rtl="0">
              <a:spcBef>
                <a:spcPts val="0"/>
              </a:spcBef>
              <a:buNone/>
              <a:defRPr sz="1400">
                <a:solidFill>
                  <a:schemeClr val="lt1"/>
                </a:solidFill>
                <a:latin typeface="Calibri"/>
                <a:ea typeface="Calibri"/>
                <a:cs typeface="Calibri"/>
                <a:sym typeface="Calibri"/>
              </a:defRPr>
            </a:lvl2pPr>
            <a:lvl3pPr marL="0" lvl="2" indent="0" algn="r" rtl="0">
              <a:spcBef>
                <a:spcPts val="0"/>
              </a:spcBef>
              <a:buNone/>
              <a:defRPr sz="1400">
                <a:solidFill>
                  <a:schemeClr val="lt1"/>
                </a:solidFill>
                <a:latin typeface="Calibri"/>
                <a:ea typeface="Calibri"/>
                <a:cs typeface="Calibri"/>
                <a:sym typeface="Calibri"/>
              </a:defRPr>
            </a:lvl3pPr>
            <a:lvl4pPr marL="0" lvl="3" indent="0" algn="r" rtl="0">
              <a:spcBef>
                <a:spcPts val="0"/>
              </a:spcBef>
              <a:buNone/>
              <a:defRPr sz="1400">
                <a:solidFill>
                  <a:schemeClr val="lt1"/>
                </a:solidFill>
                <a:latin typeface="Calibri"/>
                <a:ea typeface="Calibri"/>
                <a:cs typeface="Calibri"/>
                <a:sym typeface="Calibri"/>
              </a:defRPr>
            </a:lvl4pPr>
            <a:lvl5pPr marL="0" lvl="4" indent="0" algn="r" rtl="0">
              <a:spcBef>
                <a:spcPts val="0"/>
              </a:spcBef>
              <a:buNone/>
              <a:defRPr sz="1400">
                <a:solidFill>
                  <a:schemeClr val="lt1"/>
                </a:solidFill>
                <a:latin typeface="Calibri"/>
                <a:ea typeface="Calibri"/>
                <a:cs typeface="Calibri"/>
                <a:sym typeface="Calibri"/>
              </a:defRPr>
            </a:lvl5pPr>
            <a:lvl6pPr marL="0" lvl="5" indent="0" algn="r" rtl="0">
              <a:spcBef>
                <a:spcPts val="0"/>
              </a:spcBef>
              <a:buNone/>
              <a:defRPr sz="1400">
                <a:solidFill>
                  <a:schemeClr val="lt1"/>
                </a:solidFill>
                <a:latin typeface="Calibri"/>
                <a:ea typeface="Calibri"/>
                <a:cs typeface="Calibri"/>
                <a:sym typeface="Calibri"/>
              </a:defRPr>
            </a:lvl6pPr>
            <a:lvl7pPr marL="0" lvl="6" indent="0" algn="r" rtl="0">
              <a:spcBef>
                <a:spcPts val="0"/>
              </a:spcBef>
              <a:buNone/>
              <a:defRPr sz="1400">
                <a:solidFill>
                  <a:schemeClr val="lt1"/>
                </a:solidFill>
                <a:latin typeface="Calibri"/>
                <a:ea typeface="Calibri"/>
                <a:cs typeface="Calibri"/>
                <a:sym typeface="Calibri"/>
              </a:defRPr>
            </a:lvl7pPr>
            <a:lvl8pPr marL="0" lvl="7" indent="0" algn="r" rtl="0">
              <a:spcBef>
                <a:spcPts val="0"/>
              </a:spcBef>
              <a:buNone/>
              <a:defRPr sz="1400">
                <a:solidFill>
                  <a:schemeClr val="lt1"/>
                </a:solidFill>
                <a:latin typeface="Calibri"/>
                <a:ea typeface="Calibri"/>
                <a:cs typeface="Calibri"/>
                <a:sym typeface="Calibri"/>
              </a:defRPr>
            </a:lvl8pPr>
            <a:lvl9pPr marL="0" lvl="8" indent="0" algn="r" rtl="0">
              <a:spcBef>
                <a:spcPts val="0"/>
              </a:spcBef>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pic>
        <p:nvPicPr>
          <p:cNvPr id="43" name="Google Shape;43;g10ff99e648b_0_93"/>
          <p:cNvPicPr preferRelativeResize="0"/>
          <p:nvPr/>
        </p:nvPicPr>
        <p:blipFill rotWithShape="1">
          <a:blip r:embed="rId14">
            <a:alphaModFix/>
          </a:blip>
          <a:srcRect/>
          <a:stretch/>
        </p:blipFill>
        <p:spPr>
          <a:xfrm>
            <a:off x="0" y="0"/>
            <a:ext cx="9144001" cy="5143500"/>
          </a:xfrm>
          <a:prstGeom prst="rect">
            <a:avLst/>
          </a:prstGeom>
          <a:noFill/>
          <a:ln>
            <a:noFill/>
          </a:ln>
        </p:spPr>
      </p:pic>
      <p:sp>
        <p:nvSpPr>
          <p:cNvPr id="44" name="Google Shape;44;g10ff99e648b_0_93"/>
          <p:cNvSpPr txBox="1">
            <a:spLocks noGrp="1"/>
          </p:cNvSpPr>
          <p:nvPr>
            <p:ph type="title"/>
          </p:nvPr>
        </p:nvSpPr>
        <p:spPr>
          <a:xfrm>
            <a:off x="328613" y="93738"/>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Calibri"/>
              <a:buNone/>
              <a:defRPr sz="33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5" name="Google Shape;45;g10ff99e648b_0_9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46" name="Google Shape;46;g10ff99e648b_0_93"/>
          <p:cNvPicPr preferRelativeResize="0"/>
          <p:nvPr/>
        </p:nvPicPr>
        <p:blipFill rotWithShape="1">
          <a:blip r:embed="rId15">
            <a:alphaModFix/>
          </a:blip>
          <a:srcRect/>
          <a:stretch/>
        </p:blipFill>
        <p:spPr>
          <a:xfrm>
            <a:off x="70245" y="4516244"/>
            <a:ext cx="557442" cy="560356"/>
          </a:xfrm>
          <a:prstGeom prst="rect">
            <a:avLst/>
          </a:prstGeom>
          <a:noFill/>
          <a:ln>
            <a:noFill/>
          </a:ln>
        </p:spPr>
      </p:pic>
      <p:sp>
        <p:nvSpPr>
          <p:cNvPr id="47" name="Google Shape;47;g10ff99e648b_0_93"/>
          <p:cNvSpPr txBox="1">
            <a:spLocks noGrp="1"/>
          </p:cNvSpPr>
          <p:nvPr>
            <p:ph type="sldNum" idx="12"/>
          </p:nvPr>
        </p:nvSpPr>
        <p:spPr>
          <a:xfrm>
            <a:off x="6915155" y="4767263"/>
            <a:ext cx="2057400" cy="273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buNone/>
              <a:defRPr sz="1400" b="0" i="0" u="none" strike="noStrike" cap="none">
                <a:solidFill>
                  <a:schemeClr val="lt1"/>
                </a:solidFill>
                <a:latin typeface="Calibri"/>
                <a:ea typeface="Calibri"/>
                <a:cs typeface="Calibri"/>
                <a:sym typeface="Calibri"/>
              </a:defRPr>
            </a:lvl1pPr>
            <a:lvl2pPr marL="0" marR="0" lvl="1" indent="0" algn="r" rtl="0">
              <a:spcBef>
                <a:spcPts val="0"/>
              </a:spcBef>
              <a:buNone/>
              <a:defRPr sz="1400" b="0" i="0" u="none" strike="noStrike" cap="none">
                <a:solidFill>
                  <a:schemeClr val="lt1"/>
                </a:solidFill>
                <a:latin typeface="Calibri"/>
                <a:ea typeface="Calibri"/>
                <a:cs typeface="Calibri"/>
                <a:sym typeface="Calibri"/>
              </a:defRPr>
            </a:lvl2pPr>
            <a:lvl3pPr marL="0" marR="0" lvl="2" indent="0" algn="r" rtl="0">
              <a:spcBef>
                <a:spcPts val="0"/>
              </a:spcBef>
              <a:buNone/>
              <a:defRPr sz="1400" b="0" i="0" u="none" strike="noStrike" cap="none">
                <a:solidFill>
                  <a:schemeClr val="lt1"/>
                </a:solidFill>
                <a:latin typeface="Calibri"/>
                <a:ea typeface="Calibri"/>
                <a:cs typeface="Calibri"/>
                <a:sym typeface="Calibri"/>
              </a:defRPr>
            </a:lvl3pPr>
            <a:lvl4pPr marL="0" marR="0" lvl="3" indent="0" algn="r" rtl="0">
              <a:spcBef>
                <a:spcPts val="0"/>
              </a:spcBef>
              <a:buNone/>
              <a:defRPr sz="1400" b="0" i="0" u="none" strike="noStrike" cap="none">
                <a:solidFill>
                  <a:schemeClr val="lt1"/>
                </a:solidFill>
                <a:latin typeface="Calibri"/>
                <a:ea typeface="Calibri"/>
                <a:cs typeface="Calibri"/>
                <a:sym typeface="Calibri"/>
              </a:defRPr>
            </a:lvl4pPr>
            <a:lvl5pPr marL="0" marR="0" lvl="4" indent="0" algn="r" rtl="0">
              <a:spcBef>
                <a:spcPts val="0"/>
              </a:spcBef>
              <a:buNone/>
              <a:defRPr sz="1400" b="0" i="0" u="none" strike="noStrike" cap="none">
                <a:solidFill>
                  <a:schemeClr val="lt1"/>
                </a:solidFill>
                <a:latin typeface="Calibri"/>
                <a:ea typeface="Calibri"/>
                <a:cs typeface="Calibri"/>
                <a:sym typeface="Calibri"/>
              </a:defRPr>
            </a:lvl5pPr>
            <a:lvl6pPr marL="0" marR="0" lvl="5" indent="0" algn="r" rtl="0">
              <a:spcBef>
                <a:spcPts val="0"/>
              </a:spcBef>
              <a:buNone/>
              <a:defRPr sz="1400" b="0" i="0" u="none" strike="noStrike" cap="none">
                <a:solidFill>
                  <a:schemeClr val="lt1"/>
                </a:solidFill>
                <a:latin typeface="Calibri"/>
                <a:ea typeface="Calibri"/>
                <a:cs typeface="Calibri"/>
                <a:sym typeface="Calibri"/>
              </a:defRPr>
            </a:lvl6pPr>
            <a:lvl7pPr marL="0" marR="0" lvl="6" indent="0" algn="r" rtl="0">
              <a:spcBef>
                <a:spcPts val="0"/>
              </a:spcBef>
              <a:buNone/>
              <a:defRPr sz="1400" b="0" i="0" u="none" strike="noStrike" cap="none">
                <a:solidFill>
                  <a:schemeClr val="lt1"/>
                </a:solidFill>
                <a:latin typeface="Calibri"/>
                <a:ea typeface="Calibri"/>
                <a:cs typeface="Calibri"/>
                <a:sym typeface="Calibri"/>
              </a:defRPr>
            </a:lvl7pPr>
            <a:lvl8pPr marL="0" marR="0" lvl="7" indent="0" algn="r" rtl="0">
              <a:spcBef>
                <a:spcPts val="0"/>
              </a:spcBef>
              <a:buNone/>
              <a:defRPr sz="1400" b="0" i="0" u="none" strike="noStrike" cap="none">
                <a:solidFill>
                  <a:schemeClr val="lt1"/>
                </a:solidFill>
                <a:latin typeface="Calibri"/>
                <a:ea typeface="Calibri"/>
                <a:cs typeface="Calibri"/>
                <a:sym typeface="Calibri"/>
              </a:defRPr>
            </a:lvl8pPr>
            <a:lvl9pPr marL="0" marR="0" lvl="8" indent="0" algn="r" rtl="0">
              <a:spcBef>
                <a:spcPts val="0"/>
              </a:spcBef>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omments" Target="../comments/comment9.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omments" Target="../comments/comment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comments" Target="../comments/commen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comments" Target="../comments/comment1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comments" Target="../comments/comment20.xml"/></Relationships>
</file>

<file path=ppt/slides/_rels/slide22.xml.rels><?xml version="1.0" encoding="UTF-8" standalone="yes"?>
<Relationships xmlns="http://schemas.openxmlformats.org/package/2006/relationships"><Relationship Id="rId3" Type="http://schemas.openxmlformats.org/officeDocument/2006/relationships/hyperlink" Target="http://www.nsf.gov/pubs/2013/nsf13126/nsf13126.pdf"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comments" Target="../comments/comment21.xml"/></Relationships>
</file>

<file path=ppt/slides/_rels/slide23.xml.rels><?xml version="1.0" encoding="UTF-8" standalone="yes"?>
<Relationships xmlns="http://schemas.openxmlformats.org/package/2006/relationships"><Relationship Id="rId3" Type="http://schemas.openxmlformats.org/officeDocument/2006/relationships/hyperlink" Target="https://www.nsf.gov/"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comments" Target="../comments/comment22.xml"/><Relationship Id="rId4" Type="http://schemas.openxmlformats.org/officeDocument/2006/relationships/hyperlink" Target="https://service.govdelivery.com/accounts/USNSF/subscriber/n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omments" Target="../comments/commen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comments" Target="../comments/commen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omments" Target="../comments/commen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omments" Target="../comments/commen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comments" Target="../comments/comment2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28.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29.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comments" Target="../comments/comment30.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31.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32.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33.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34.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35.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36.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37.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38.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csuci.qualtrics.com/jfe/form/SV_a5KFY1RWSTJLZK6"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39.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hyperlink" Target="https://csuci.qualtrics.com/jfe/form/SV_a5KFY1RWSTJLZK6" TargetMode="External"/><Relationship Id="rId3" Type="http://schemas.openxmlformats.org/officeDocument/2006/relationships/hyperlink" Target="https://www.nsf.gov/pubs/policydocs/pappg22_1/index.jsp" TargetMode="External"/><Relationship Id="rId7" Type="http://schemas.openxmlformats.org/officeDocument/2006/relationships/hyperlink" Target="https://www.nsf.gov/dir/index.jsp?org=EHR"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ww.nsf.gov/dir/index.jsp?org=SBE" TargetMode="External"/><Relationship Id="rId11" Type="http://schemas.openxmlformats.org/officeDocument/2006/relationships/hyperlink" Target="https://cahssa.ucsb.edu/programs/" TargetMode="External"/><Relationship Id="rId5" Type="http://schemas.openxmlformats.org/officeDocument/2006/relationships/hyperlink" Target="https://service.govdelivery.com/accounts/USNSF/subscriber/new" TargetMode="External"/><Relationship Id="rId10" Type="http://schemas.openxmlformats.org/officeDocument/2006/relationships/hyperlink" Target="https://philanthropynewsdigest.org/" TargetMode="External"/><Relationship Id="rId4" Type="http://schemas.openxmlformats.org/officeDocument/2006/relationships/hyperlink" Target="https://nsfpolicyoutreach.com/" TargetMode="External"/><Relationship Id="rId9" Type="http://schemas.openxmlformats.org/officeDocument/2006/relationships/hyperlink" Target="http://www.grants.gov/" TargetMode="Externa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hyperlink" Target="https://philanthropynewsdigest.org/"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omments" Target="../comments/commen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126"/>
        <p:cNvGrpSpPr/>
        <p:nvPr/>
      </p:nvGrpSpPr>
      <p:grpSpPr>
        <a:xfrm>
          <a:off x="0" y="0"/>
          <a:ext cx="0" cy="0"/>
          <a:chOff x="0" y="0"/>
          <a:chExt cx="0" cy="0"/>
        </a:xfrm>
      </p:grpSpPr>
      <p:sp>
        <p:nvSpPr>
          <p:cNvPr id="127" name="Google Shape;127;p1"/>
          <p:cNvSpPr txBox="1">
            <a:spLocks noGrp="1"/>
          </p:cNvSpPr>
          <p:nvPr>
            <p:ph type="ctrTitle"/>
          </p:nvPr>
        </p:nvSpPr>
        <p:spPr>
          <a:xfrm>
            <a:off x="685800" y="548640"/>
            <a:ext cx="7772400" cy="2336074"/>
          </a:xfrm>
          <a:prstGeom prst="rect">
            <a:avLst/>
          </a:prstGeom>
          <a:noFill/>
          <a:ln w="76200" cap="flat" cmpd="sng">
            <a:solidFill>
              <a:srgbClr val="808F85"/>
            </a:solidFill>
            <a:prstDash val="solid"/>
            <a:round/>
            <a:headEnd type="none" w="sm" len="sm"/>
            <a:tailEnd type="none" w="sm" len="sm"/>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595A5A"/>
              </a:buClr>
              <a:buSzPts val="6000"/>
              <a:buFont typeface="Avenir"/>
              <a:buNone/>
            </a:pPr>
            <a:r>
              <a:rPr lang="en-US" dirty="0">
                <a:solidFill>
                  <a:srgbClr val="FFFF00"/>
                </a:solidFill>
                <a:latin typeface="Avenir Book" panose="02000503020000020003" pitchFamily="2" charset="0"/>
              </a:rPr>
              <a:t>Funding Strategies for Social Scientists at Hispanic-Serving Institutions</a:t>
            </a:r>
            <a:endParaRPr dirty="0">
              <a:solidFill>
                <a:srgbClr val="FFFF00"/>
              </a:solidFill>
              <a:latin typeface="Avenir Book" panose="02000503020000020003" pitchFamily="2" charset="0"/>
            </a:endParaRPr>
          </a:p>
        </p:txBody>
      </p:sp>
      <p:pic>
        <p:nvPicPr>
          <p:cNvPr id="5" name="Google Shape;15;p11">
            <a:extLst>
              <a:ext uri="{FF2B5EF4-FFF2-40B4-BE49-F238E27FC236}">
                <a16:creationId xmlns:a16="http://schemas.microsoft.com/office/drawing/2014/main" id="{286F45EF-75F7-8A47-A2C5-60F4CDCA5178}"/>
              </a:ext>
            </a:extLst>
          </p:cNvPr>
          <p:cNvPicPr preferRelativeResize="0"/>
          <p:nvPr/>
        </p:nvPicPr>
        <p:blipFill rotWithShape="1">
          <a:blip r:embed="rId3">
            <a:alphaModFix/>
          </a:blip>
          <a:srcRect/>
          <a:stretch/>
        </p:blipFill>
        <p:spPr>
          <a:xfrm>
            <a:off x="6777540" y="3169226"/>
            <a:ext cx="1680660" cy="17446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10126bd8df_0_15"/>
          <p:cNvSpPr txBox="1">
            <a:spLocks noGrp="1"/>
          </p:cNvSpPr>
          <p:nvPr>
            <p:ph type="title"/>
          </p:nvPr>
        </p:nvSpPr>
        <p:spPr>
          <a:xfrm>
            <a:off x="-513708" y="30823"/>
            <a:ext cx="6858000" cy="8574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300"/>
              <a:buFont typeface="Calibri"/>
              <a:buNone/>
            </a:pPr>
            <a:r>
              <a:rPr lang="en-US" b="0" dirty="0">
                <a:solidFill>
                  <a:srgbClr val="FFFF00"/>
                </a:solidFill>
                <a:latin typeface="Avenir Book" panose="02000503020000020003" pitchFamily="2" charset="0"/>
                <a:sym typeface="Calibri"/>
              </a:rPr>
              <a:t>National Science Foundation</a:t>
            </a:r>
            <a:endParaRPr b="0" dirty="0">
              <a:solidFill>
                <a:srgbClr val="FFFF00"/>
              </a:solidFill>
              <a:latin typeface="Avenir Book" panose="02000503020000020003" pitchFamily="2" charset="0"/>
            </a:endParaRPr>
          </a:p>
        </p:txBody>
      </p:sp>
      <p:pic>
        <p:nvPicPr>
          <p:cNvPr id="184" name="Google Shape;184;g110126bd8df_0_15"/>
          <p:cNvPicPr preferRelativeResize="0"/>
          <p:nvPr/>
        </p:nvPicPr>
        <p:blipFill rotWithShape="1">
          <a:blip r:embed="rId3">
            <a:alphaModFix/>
          </a:blip>
          <a:srcRect/>
          <a:stretch/>
        </p:blipFill>
        <p:spPr>
          <a:xfrm>
            <a:off x="1510301" y="989053"/>
            <a:ext cx="2879335" cy="2357715"/>
          </a:xfrm>
          <a:prstGeom prst="rect">
            <a:avLst/>
          </a:prstGeom>
          <a:noFill/>
          <a:ln>
            <a:noFill/>
          </a:ln>
        </p:spPr>
      </p:pic>
      <p:sp>
        <p:nvSpPr>
          <p:cNvPr id="185" name="Google Shape;185;g110126bd8df_0_15"/>
          <p:cNvSpPr/>
          <p:nvPr/>
        </p:nvSpPr>
        <p:spPr>
          <a:xfrm>
            <a:off x="5794626" y="821184"/>
            <a:ext cx="2879400" cy="2628600"/>
          </a:xfrm>
          <a:prstGeom prst="rect">
            <a:avLst/>
          </a:prstGeom>
          <a:solidFill>
            <a:schemeClr val="accent1">
              <a:alpha val="80000"/>
            </a:schemeClr>
          </a:solidFill>
          <a:ln>
            <a:noFill/>
          </a:ln>
        </p:spPr>
        <p:txBody>
          <a:bodyPr spcFirstLastPara="1" wrap="square" lIns="42825" tIns="21425" rIns="42825" bIns="21425" anchor="t" anchorCtr="0">
            <a:noAutofit/>
          </a:bodyPr>
          <a:lstStyle/>
          <a:p>
            <a:pPr marL="0" marR="0" lvl="0" indent="0" algn="ctr" rtl="0">
              <a:spcBef>
                <a:spcPts val="0"/>
              </a:spcBef>
              <a:spcAft>
                <a:spcPts val="0"/>
              </a:spcAft>
              <a:buNone/>
            </a:pPr>
            <a:r>
              <a:rPr lang="en-US" sz="2300" b="0" i="1" u="none" strike="noStrike" cap="none" dirty="0">
                <a:solidFill>
                  <a:srgbClr val="FFFFFF"/>
                </a:solidFill>
                <a:latin typeface="Calibri"/>
                <a:ea typeface="Calibri"/>
                <a:cs typeface="Calibri"/>
                <a:sym typeface="Calibri"/>
              </a:rPr>
              <a:t>  </a:t>
            </a:r>
            <a:r>
              <a:rPr lang="en-US" sz="2200" i="1" u="none" strike="noStrike" cap="none" dirty="0">
                <a:solidFill>
                  <a:srgbClr val="FFFFFF"/>
                </a:solidFill>
                <a:latin typeface="Avenir Book" panose="02000503020000020003" pitchFamily="2" charset="0"/>
                <a:ea typeface="Calibri"/>
                <a:cs typeface="Calibri"/>
                <a:sym typeface="Calibri"/>
              </a:rPr>
              <a:t>Mission: To promote the progress of science; to advance the national health, prosperity, and welfare; to secure the national defense…</a:t>
            </a:r>
            <a:endParaRPr sz="2200" dirty="0">
              <a:latin typeface="Avenir Book" panose="02000503020000020003" pitchFamily="2" charset="0"/>
            </a:endParaRPr>
          </a:p>
        </p:txBody>
      </p:sp>
      <p:sp>
        <p:nvSpPr>
          <p:cNvPr id="186" name="Google Shape;186;g110126bd8df_0_15"/>
          <p:cNvSpPr txBox="1"/>
          <p:nvPr/>
        </p:nvSpPr>
        <p:spPr>
          <a:xfrm>
            <a:off x="1425540" y="3588134"/>
            <a:ext cx="3660000" cy="1084882"/>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200" i="1" u="none" strike="noStrike" cap="none" dirty="0">
                <a:solidFill>
                  <a:schemeClr val="lt1"/>
                </a:solidFill>
                <a:latin typeface="Avenir Book" panose="02000503020000020003" pitchFamily="2" charset="0"/>
                <a:ea typeface="Calibri"/>
                <a:cs typeface="Calibri"/>
                <a:sym typeface="Calibri"/>
              </a:rPr>
              <a:t>Vision: A nation that is the global leader in research and innovation </a:t>
            </a:r>
            <a:endParaRPr sz="2200" dirty="0">
              <a:latin typeface="Avenir Book" panose="02000503020000020003"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g110126bd8df_0_23"/>
          <p:cNvSpPr txBox="1">
            <a:spLocks noGrp="1"/>
          </p:cNvSpPr>
          <p:nvPr>
            <p:ph type="title"/>
          </p:nvPr>
        </p:nvSpPr>
        <p:spPr>
          <a:xfrm>
            <a:off x="151603" y="35611"/>
            <a:ext cx="50532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venir"/>
              <a:buNone/>
            </a:pPr>
            <a:r>
              <a:rPr lang="en-US" b="0" dirty="0">
                <a:solidFill>
                  <a:srgbClr val="FFFF00"/>
                </a:solidFill>
                <a:latin typeface="Avenir"/>
                <a:ea typeface="Avenir"/>
                <a:cs typeface="Avenir"/>
                <a:sym typeface="Avenir"/>
              </a:rPr>
              <a:t>NSF Structure</a:t>
            </a:r>
            <a:endParaRPr b="0" dirty="0">
              <a:solidFill>
                <a:srgbClr val="FFFF00"/>
              </a:solidFill>
              <a:latin typeface="Avenir"/>
              <a:ea typeface="Avenir"/>
              <a:cs typeface="Avenir"/>
              <a:sym typeface="Avenir"/>
            </a:endParaRPr>
          </a:p>
        </p:txBody>
      </p:sp>
      <p:sp>
        <p:nvSpPr>
          <p:cNvPr id="194" name="Google Shape;194;g110126bd8df_0_23"/>
          <p:cNvSpPr/>
          <p:nvPr/>
        </p:nvSpPr>
        <p:spPr>
          <a:xfrm>
            <a:off x="2491598" y="1084215"/>
            <a:ext cx="1282500" cy="1090200"/>
          </a:xfrm>
          <a:prstGeom prst="rect">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100" dirty="0">
                <a:solidFill>
                  <a:srgbClr val="09040D"/>
                </a:solidFill>
                <a:latin typeface="Avenir"/>
                <a:ea typeface="Avenir"/>
                <a:cs typeface="Avenir"/>
                <a:sym typeface="Avenir"/>
              </a:rPr>
              <a:t>Directorate for</a:t>
            </a:r>
            <a:endParaRPr sz="1400" dirty="0">
              <a:solidFill>
                <a:srgbClr val="09040D"/>
              </a:solidFill>
              <a:latin typeface="Avenir"/>
              <a:ea typeface="Avenir"/>
              <a:cs typeface="Avenir"/>
              <a:sym typeface="Avenir"/>
            </a:endParaRPr>
          </a:p>
          <a:p>
            <a:pPr marL="0" marR="0" lvl="0" indent="0" algn="ctr" rtl="0">
              <a:spcBef>
                <a:spcPts val="0"/>
              </a:spcBef>
              <a:spcAft>
                <a:spcPts val="0"/>
              </a:spcAft>
              <a:buNone/>
            </a:pPr>
            <a:r>
              <a:rPr lang="en-US" sz="1200" b="1" dirty="0">
                <a:solidFill>
                  <a:srgbClr val="09040D"/>
                </a:solidFill>
                <a:latin typeface="Avenir"/>
                <a:ea typeface="Avenir"/>
                <a:cs typeface="Avenir"/>
                <a:sym typeface="Avenir"/>
              </a:rPr>
              <a:t>Computer &amp; Information Science &amp; Engineering (CISE)</a:t>
            </a:r>
            <a:endParaRPr sz="1100" b="1" dirty="0">
              <a:solidFill>
                <a:srgbClr val="09040D"/>
              </a:solidFill>
            </a:endParaRPr>
          </a:p>
        </p:txBody>
      </p:sp>
      <p:sp>
        <p:nvSpPr>
          <p:cNvPr id="195" name="Google Shape;195;g110126bd8df_0_23"/>
          <p:cNvSpPr/>
          <p:nvPr/>
        </p:nvSpPr>
        <p:spPr>
          <a:xfrm>
            <a:off x="4954980" y="1084215"/>
            <a:ext cx="1308600" cy="1090200"/>
          </a:xfrm>
          <a:prstGeom prst="rect">
            <a:avLst/>
          </a:prstGeom>
          <a:solidFill>
            <a:srgbClr val="FEE59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100" dirty="0">
                <a:solidFill>
                  <a:srgbClr val="09040D"/>
                </a:solidFill>
                <a:latin typeface="Avenir"/>
                <a:ea typeface="Avenir"/>
                <a:cs typeface="Avenir"/>
                <a:sym typeface="Avenir"/>
              </a:rPr>
              <a:t>Directorate for</a:t>
            </a:r>
            <a:endParaRPr sz="1400" dirty="0">
              <a:solidFill>
                <a:srgbClr val="09040D"/>
              </a:solidFill>
              <a:latin typeface="Avenir"/>
              <a:ea typeface="Avenir"/>
              <a:cs typeface="Avenir"/>
              <a:sym typeface="Avenir"/>
            </a:endParaRPr>
          </a:p>
          <a:p>
            <a:pPr marL="0" marR="0" lvl="0" indent="0" algn="ctr" rtl="0">
              <a:spcBef>
                <a:spcPts val="0"/>
              </a:spcBef>
              <a:spcAft>
                <a:spcPts val="0"/>
              </a:spcAft>
              <a:buNone/>
            </a:pPr>
            <a:r>
              <a:rPr lang="en-US" sz="1200" b="1" dirty="0">
                <a:solidFill>
                  <a:srgbClr val="09040D"/>
                </a:solidFill>
                <a:latin typeface="Avenir"/>
                <a:ea typeface="Avenir"/>
                <a:cs typeface="Avenir"/>
                <a:sym typeface="Avenir"/>
              </a:rPr>
              <a:t>Education &amp; Human Resources </a:t>
            </a:r>
            <a:r>
              <a:rPr lang="en-US" sz="1400" b="1" dirty="0">
                <a:solidFill>
                  <a:srgbClr val="09040D"/>
                </a:solidFill>
                <a:latin typeface="Avenir"/>
                <a:ea typeface="Avenir"/>
                <a:cs typeface="Avenir"/>
                <a:sym typeface="Avenir"/>
              </a:rPr>
              <a:t>(EHR)</a:t>
            </a:r>
            <a:endParaRPr sz="1100" b="1" dirty="0">
              <a:solidFill>
                <a:srgbClr val="09040D"/>
              </a:solidFill>
            </a:endParaRPr>
          </a:p>
        </p:txBody>
      </p:sp>
      <p:sp>
        <p:nvSpPr>
          <p:cNvPr id="196" name="Google Shape;196;g110126bd8df_0_23"/>
          <p:cNvSpPr/>
          <p:nvPr/>
        </p:nvSpPr>
        <p:spPr>
          <a:xfrm>
            <a:off x="3841348" y="1077811"/>
            <a:ext cx="1046400" cy="1090200"/>
          </a:xfrm>
          <a:prstGeom prst="rect">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100" dirty="0">
                <a:solidFill>
                  <a:srgbClr val="09040D"/>
                </a:solidFill>
                <a:latin typeface="Avenir"/>
                <a:ea typeface="Avenir"/>
                <a:cs typeface="Avenir"/>
                <a:sym typeface="Avenir"/>
              </a:rPr>
              <a:t>Directorate for</a:t>
            </a:r>
            <a:endParaRPr sz="1400" dirty="0">
              <a:solidFill>
                <a:srgbClr val="09040D"/>
              </a:solidFill>
              <a:latin typeface="Avenir"/>
              <a:ea typeface="Avenir"/>
              <a:cs typeface="Avenir"/>
              <a:sym typeface="Avenir"/>
            </a:endParaRPr>
          </a:p>
          <a:p>
            <a:pPr marL="0" marR="0" lvl="0" indent="0" algn="ctr" rtl="0">
              <a:spcBef>
                <a:spcPts val="0"/>
              </a:spcBef>
              <a:spcAft>
                <a:spcPts val="0"/>
              </a:spcAft>
              <a:buNone/>
            </a:pPr>
            <a:r>
              <a:rPr lang="en-US" sz="1200" b="1" dirty="0">
                <a:solidFill>
                  <a:srgbClr val="09040D"/>
                </a:solidFill>
                <a:latin typeface="Avenir"/>
                <a:ea typeface="Avenir"/>
                <a:cs typeface="Avenir"/>
                <a:sym typeface="Avenir"/>
              </a:rPr>
              <a:t>Engineering</a:t>
            </a:r>
            <a:r>
              <a:rPr lang="en-US" sz="1400" b="1" dirty="0">
                <a:solidFill>
                  <a:srgbClr val="09040D"/>
                </a:solidFill>
                <a:latin typeface="Avenir"/>
                <a:ea typeface="Avenir"/>
                <a:cs typeface="Avenir"/>
                <a:sym typeface="Avenir"/>
              </a:rPr>
              <a:t> (ENG)</a:t>
            </a:r>
            <a:endParaRPr sz="1100" b="1" dirty="0">
              <a:solidFill>
                <a:srgbClr val="09040D"/>
              </a:solidFill>
            </a:endParaRPr>
          </a:p>
        </p:txBody>
      </p:sp>
      <p:sp>
        <p:nvSpPr>
          <p:cNvPr id="197" name="Google Shape;197;g110126bd8df_0_23"/>
          <p:cNvSpPr/>
          <p:nvPr/>
        </p:nvSpPr>
        <p:spPr>
          <a:xfrm>
            <a:off x="6323267" y="1084215"/>
            <a:ext cx="1321800" cy="1090200"/>
          </a:xfrm>
          <a:prstGeom prst="rect">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100" dirty="0">
                <a:solidFill>
                  <a:srgbClr val="09040D"/>
                </a:solidFill>
                <a:latin typeface="Avenir"/>
                <a:ea typeface="Avenir"/>
                <a:cs typeface="Avenir"/>
                <a:sym typeface="Avenir"/>
              </a:rPr>
              <a:t>Directorate for</a:t>
            </a:r>
            <a:endParaRPr sz="1400" b="1" dirty="0">
              <a:solidFill>
                <a:srgbClr val="09040D"/>
              </a:solidFill>
              <a:latin typeface="Avenir"/>
              <a:ea typeface="Avenir"/>
              <a:cs typeface="Avenir"/>
              <a:sym typeface="Avenir"/>
            </a:endParaRPr>
          </a:p>
          <a:p>
            <a:pPr marL="0" marR="0" lvl="0" indent="0" algn="ctr" rtl="0">
              <a:spcBef>
                <a:spcPts val="0"/>
              </a:spcBef>
              <a:spcAft>
                <a:spcPts val="0"/>
              </a:spcAft>
              <a:buNone/>
            </a:pPr>
            <a:r>
              <a:rPr lang="en-US" sz="1200" b="1" dirty="0">
                <a:solidFill>
                  <a:srgbClr val="09040D"/>
                </a:solidFill>
                <a:latin typeface="Avenir"/>
                <a:ea typeface="Avenir"/>
                <a:cs typeface="Avenir"/>
                <a:sym typeface="Avenir"/>
              </a:rPr>
              <a:t>Mathematical &amp; Physical Sciences </a:t>
            </a:r>
            <a:r>
              <a:rPr lang="en-US" sz="1400" b="1" dirty="0">
                <a:solidFill>
                  <a:srgbClr val="09040D"/>
                </a:solidFill>
                <a:latin typeface="Avenir"/>
                <a:ea typeface="Avenir"/>
                <a:cs typeface="Avenir"/>
                <a:sym typeface="Avenir"/>
              </a:rPr>
              <a:t>(MPS)</a:t>
            </a:r>
            <a:endParaRPr sz="1100" dirty="0">
              <a:solidFill>
                <a:srgbClr val="09040D"/>
              </a:solidFill>
            </a:endParaRPr>
          </a:p>
        </p:txBody>
      </p:sp>
      <p:sp>
        <p:nvSpPr>
          <p:cNvPr id="198" name="Google Shape;198;g110126bd8df_0_23"/>
          <p:cNvSpPr/>
          <p:nvPr/>
        </p:nvSpPr>
        <p:spPr>
          <a:xfrm>
            <a:off x="7702147" y="1084251"/>
            <a:ext cx="1328100" cy="1090200"/>
          </a:xfrm>
          <a:prstGeom prst="rect">
            <a:avLst/>
          </a:prstGeom>
          <a:solidFill>
            <a:srgbClr val="FEE59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100" dirty="0">
                <a:solidFill>
                  <a:srgbClr val="09040D"/>
                </a:solidFill>
                <a:latin typeface="Avenir"/>
                <a:ea typeface="Avenir"/>
                <a:cs typeface="Avenir"/>
                <a:sym typeface="Avenir"/>
              </a:rPr>
              <a:t>Directorate for</a:t>
            </a:r>
            <a:endParaRPr sz="1400" b="1" dirty="0">
              <a:solidFill>
                <a:srgbClr val="09040D"/>
              </a:solidFill>
              <a:latin typeface="Avenir"/>
              <a:ea typeface="Avenir"/>
              <a:cs typeface="Avenir"/>
              <a:sym typeface="Avenir"/>
            </a:endParaRPr>
          </a:p>
          <a:p>
            <a:pPr marL="0" marR="0" lvl="0" indent="0" algn="ctr" rtl="0">
              <a:spcBef>
                <a:spcPts val="0"/>
              </a:spcBef>
              <a:spcAft>
                <a:spcPts val="0"/>
              </a:spcAft>
              <a:buNone/>
            </a:pPr>
            <a:r>
              <a:rPr lang="en-US" sz="1200" b="1" dirty="0">
                <a:solidFill>
                  <a:srgbClr val="09040D"/>
                </a:solidFill>
                <a:latin typeface="Avenir"/>
                <a:ea typeface="Avenir"/>
                <a:cs typeface="Avenir"/>
                <a:sym typeface="Avenir"/>
              </a:rPr>
              <a:t>Social, Behavioral &amp; Economic Sciences </a:t>
            </a:r>
            <a:r>
              <a:rPr lang="en-US" sz="1400" b="1" dirty="0">
                <a:solidFill>
                  <a:srgbClr val="09040D"/>
                </a:solidFill>
                <a:latin typeface="Avenir"/>
                <a:ea typeface="Avenir"/>
                <a:cs typeface="Avenir"/>
                <a:sym typeface="Avenir"/>
              </a:rPr>
              <a:t>(SBE)</a:t>
            </a:r>
            <a:endParaRPr sz="1100" b="1" dirty="0">
              <a:solidFill>
                <a:srgbClr val="09040D"/>
              </a:solidFill>
            </a:endParaRPr>
          </a:p>
        </p:txBody>
      </p:sp>
      <p:sp>
        <p:nvSpPr>
          <p:cNvPr id="199" name="Google Shape;199;g110126bd8df_0_23"/>
          <p:cNvSpPr/>
          <p:nvPr/>
        </p:nvSpPr>
        <p:spPr>
          <a:xfrm>
            <a:off x="122412" y="1084215"/>
            <a:ext cx="1131000" cy="1087200"/>
          </a:xfrm>
          <a:prstGeom prst="rect">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100" dirty="0">
                <a:solidFill>
                  <a:srgbClr val="09040D"/>
                </a:solidFill>
                <a:latin typeface="Avenir"/>
                <a:ea typeface="Avenir"/>
                <a:cs typeface="Avenir"/>
                <a:sym typeface="Avenir"/>
              </a:rPr>
              <a:t>Directorate for</a:t>
            </a:r>
            <a:endParaRPr sz="1100" dirty="0">
              <a:solidFill>
                <a:srgbClr val="09040D"/>
              </a:solidFill>
            </a:endParaRPr>
          </a:p>
          <a:p>
            <a:pPr marL="0" marR="0" lvl="0" indent="0" algn="ctr" rtl="0">
              <a:spcBef>
                <a:spcPts val="0"/>
              </a:spcBef>
              <a:spcAft>
                <a:spcPts val="0"/>
              </a:spcAft>
              <a:buNone/>
            </a:pPr>
            <a:r>
              <a:rPr lang="en-US" sz="1200" b="1" dirty="0">
                <a:solidFill>
                  <a:srgbClr val="09040D"/>
                </a:solidFill>
                <a:latin typeface="Avenir"/>
                <a:ea typeface="Avenir"/>
                <a:cs typeface="Avenir"/>
                <a:sym typeface="Avenir"/>
              </a:rPr>
              <a:t>Geosciences</a:t>
            </a:r>
            <a:endParaRPr sz="1100" dirty="0">
              <a:solidFill>
                <a:srgbClr val="09040D"/>
              </a:solidFill>
            </a:endParaRPr>
          </a:p>
          <a:p>
            <a:pPr marL="0" marR="0" lvl="0" indent="0" algn="ctr" rtl="0">
              <a:spcBef>
                <a:spcPts val="0"/>
              </a:spcBef>
              <a:spcAft>
                <a:spcPts val="0"/>
              </a:spcAft>
              <a:buNone/>
            </a:pPr>
            <a:r>
              <a:rPr lang="en-US" sz="1400" b="1" dirty="0">
                <a:solidFill>
                  <a:srgbClr val="09040D"/>
                </a:solidFill>
                <a:latin typeface="Avenir"/>
                <a:ea typeface="Avenir"/>
                <a:cs typeface="Avenir"/>
                <a:sym typeface="Avenir"/>
              </a:rPr>
              <a:t>(GEO)</a:t>
            </a:r>
            <a:endParaRPr sz="1100" dirty="0">
              <a:solidFill>
                <a:srgbClr val="09040D"/>
              </a:solidFill>
            </a:endParaRPr>
          </a:p>
        </p:txBody>
      </p:sp>
      <p:sp>
        <p:nvSpPr>
          <p:cNvPr id="200" name="Google Shape;200;g110126bd8df_0_23"/>
          <p:cNvSpPr/>
          <p:nvPr/>
        </p:nvSpPr>
        <p:spPr>
          <a:xfrm>
            <a:off x="1318617" y="1085265"/>
            <a:ext cx="1121100" cy="1090200"/>
          </a:xfrm>
          <a:prstGeom prst="rect">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100" dirty="0">
                <a:solidFill>
                  <a:srgbClr val="09040D"/>
                </a:solidFill>
                <a:latin typeface="Avenir"/>
                <a:ea typeface="Avenir"/>
                <a:cs typeface="Avenir"/>
                <a:sym typeface="Avenir"/>
              </a:rPr>
              <a:t>Directorate for</a:t>
            </a:r>
            <a:endParaRPr sz="1400" b="1" dirty="0">
              <a:solidFill>
                <a:srgbClr val="09040D"/>
              </a:solidFill>
              <a:latin typeface="Avenir"/>
              <a:ea typeface="Avenir"/>
              <a:cs typeface="Avenir"/>
              <a:sym typeface="Avenir"/>
            </a:endParaRPr>
          </a:p>
          <a:p>
            <a:pPr marL="0" marR="0" lvl="0" indent="0" algn="ctr" rtl="0">
              <a:spcBef>
                <a:spcPts val="0"/>
              </a:spcBef>
              <a:spcAft>
                <a:spcPts val="0"/>
              </a:spcAft>
              <a:buNone/>
            </a:pPr>
            <a:r>
              <a:rPr lang="en-US" sz="1200" b="1" dirty="0">
                <a:solidFill>
                  <a:srgbClr val="09040D"/>
                </a:solidFill>
                <a:latin typeface="Avenir"/>
                <a:ea typeface="Avenir"/>
                <a:cs typeface="Avenir"/>
                <a:sym typeface="Avenir"/>
              </a:rPr>
              <a:t>Biological Sciences </a:t>
            </a:r>
            <a:r>
              <a:rPr lang="en-US" sz="1400" b="1" dirty="0">
                <a:solidFill>
                  <a:srgbClr val="09040D"/>
                </a:solidFill>
                <a:latin typeface="Avenir"/>
                <a:ea typeface="Avenir"/>
                <a:cs typeface="Avenir"/>
                <a:sym typeface="Avenir"/>
              </a:rPr>
              <a:t>(BIO)</a:t>
            </a:r>
            <a:endParaRPr sz="1100" dirty="0">
              <a:solidFill>
                <a:srgbClr val="09040D"/>
              </a:solidFill>
            </a:endParaRPr>
          </a:p>
        </p:txBody>
      </p:sp>
      <p:sp>
        <p:nvSpPr>
          <p:cNvPr id="201" name="Google Shape;201;g110126bd8df_0_23"/>
          <p:cNvSpPr/>
          <p:nvPr/>
        </p:nvSpPr>
        <p:spPr>
          <a:xfrm>
            <a:off x="4616297" y="407584"/>
            <a:ext cx="4376100" cy="510900"/>
          </a:xfrm>
          <a:prstGeom prst="rect">
            <a:avLst/>
          </a:prstGeom>
          <a:solidFill>
            <a:srgbClr val="A3BFE3">
              <a:alpha val="749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1100" b="1">
                <a:solidFill>
                  <a:srgbClr val="000000"/>
                </a:solidFill>
                <a:latin typeface="Avenir"/>
                <a:ea typeface="Avenir"/>
                <a:cs typeface="Avenir"/>
                <a:sym typeface="Avenir"/>
              </a:rPr>
              <a:t>The Director, Office of Budget, Finance, &amp; Award Management, Office of International Science &amp; Engineering, etc.</a:t>
            </a:r>
            <a:endParaRPr sz="1400" b="1">
              <a:solidFill>
                <a:schemeClr val="dk1"/>
              </a:solidFill>
              <a:latin typeface="Avenir"/>
              <a:ea typeface="Avenir"/>
              <a:cs typeface="Avenir"/>
              <a:sym typeface="Avenir"/>
            </a:endParaRPr>
          </a:p>
        </p:txBody>
      </p:sp>
      <p:sp>
        <p:nvSpPr>
          <p:cNvPr id="202" name="Google Shape;202;g110126bd8df_0_23"/>
          <p:cNvSpPr txBox="1"/>
          <p:nvPr/>
        </p:nvSpPr>
        <p:spPr>
          <a:xfrm>
            <a:off x="448350" y="2174415"/>
            <a:ext cx="8247300" cy="330087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500" dirty="0">
                <a:solidFill>
                  <a:schemeClr val="lt1"/>
                </a:solidFill>
                <a:latin typeface="Avenir Book" panose="02000503020000020003" pitchFamily="2" charset="0"/>
                <a:ea typeface="Calibri"/>
                <a:cs typeface="Calibri"/>
                <a:sym typeface="Calibri"/>
              </a:rPr>
              <a:t>Directorates are divided into Divisions or Clusters, and each  has several programs.  For example:</a:t>
            </a:r>
            <a:endParaRPr sz="1100" dirty="0">
              <a:latin typeface="Avenir Book" panose="02000503020000020003" pitchFamily="2" charset="0"/>
            </a:endParaRPr>
          </a:p>
          <a:p>
            <a:pPr marL="0" marR="0" lvl="0" indent="0" algn="l" rtl="0">
              <a:spcBef>
                <a:spcPts val="0"/>
              </a:spcBef>
              <a:spcAft>
                <a:spcPts val="0"/>
              </a:spcAft>
              <a:buNone/>
            </a:pPr>
            <a:endParaRPr sz="1500" dirty="0">
              <a:solidFill>
                <a:schemeClr val="lt1"/>
              </a:solidFill>
              <a:latin typeface="Avenir Book" panose="02000503020000020003" pitchFamily="2" charset="0"/>
              <a:ea typeface="Calibri"/>
              <a:cs typeface="Calibri"/>
              <a:sym typeface="Calibri"/>
            </a:endParaRPr>
          </a:p>
          <a:p>
            <a:pPr marL="254000" marR="0" lvl="0" indent="-247650" algn="l" rtl="0">
              <a:spcBef>
                <a:spcPts val="0"/>
              </a:spcBef>
              <a:spcAft>
                <a:spcPts val="0"/>
              </a:spcAft>
              <a:buClr>
                <a:schemeClr val="lt1"/>
              </a:buClr>
              <a:buSzPts val="1500"/>
              <a:buFont typeface="Calibri"/>
              <a:buChar char="-"/>
            </a:pPr>
            <a:r>
              <a:rPr lang="en-US" sz="1500" dirty="0">
                <a:solidFill>
                  <a:schemeClr val="lt1"/>
                </a:solidFill>
                <a:latin typeface="Avenir Book" panose="02000503020000020003" pitchFamily="2" charset="0"/>
                <a:ea typeface="Calibri"/>
                <a:cs typeface="Calibri"/>
                <a:sym typeface="Calibri"/>
              </a:rPr>
              <a:t>The Sociology Program (SOC) is in the Division of Social and Economic Sciences (SES), in the Directorate for Social, Behavioral and Economic Sciences (SBE).</a:t>
            </a:r>
            <a:endParaRPr sz="1500" dirty="0">
              <a:solidFill>
                <a:schemeClr val="lt1"/>
              </a:solidFill>
              <a:latin typeface="Avenir Book" panose="02000503020000020003" pitchFamily="2" charset="0"/>
              <a:ea typeface="Calibri"/>
              <a:cs typeface="Calibri"/>
              <a:sym typeface="Calibri"/>
            </a:endParaRPr>
          </a:p>
          <a:p>
            <a:pPr marL="342900" marR="0" lvl="0" indent="0" algn="l" rtl="0">
              <a:spcBef>
                <a:spcPts val="0"/>
              </a:spcBef>
              <a:spcAft>
                <a:spcPts val="0"/>
              </a:spcAft>
              <a:buNone/>
            </a:pPr>
            <a:endParaRPr sz="1500" dirty="0">
              <a:solidFill>
                <a:schemeClr val="lt1"/>
              </a:solidFill>
              <a:latin typeface="Avenir Book" panose="02000503020000020003" pitchFamily="2" charset="0"/>
              <a:ea typeface="Calibri"/>
              <a:cs typeface="Calibri"/>
              <a:sym typeface="Calibri"/>
            </a:endParaRPr>
          </a:p>
          <a:p>
            <a:pPr marL="254000" marR="0" lvl="0" indent="-247650" algn="l" rtl="0">
              <a:spcBef>
                <a:spcPts val="0"/>
              </a:spcBef>
              <a:spcAft>
                <a:spcPts val="0"/>
              </a:spcAft>
              <a:buClr>
                <a:schemeClr val="lt1"/>
              </a:buClr>
              <a:buSzPts val="1500"/>
              <a:buFont typeface="Calibri"/>
              <a:buChar char="-"/>
            </a:pPr>
            <a:r>
              <a:rPr lang="en-US" sz="1500" dirty="0">
                <a:solidFill>
                  <a:schemeClr val="lt1"/>
                </a:solidFill>
                <a:latin typeface="Avenir Book" panose="02000503020000020003" pitchFamily="2" charset="0"/>
                <a:ea typeface="Calibri"/>
                <a:cs typeface="Calibri"/>
                <a:sym typeface="Calibri"/>
              </a:rPr>
              <a:t>The Social Psychology Program (SP) is in the Division of Cognitive and Behavioral Sciences (BCS) in the Directorate for Social, Behavioral, and Economic Sciences (SBE).</a:t>
            </a:r>
            <a:endParaRPr sz="1500" dirty="0">
              <a:solidFill>
                <a:schemeClr val="lt1"/>
              </a:solidFill>
              <a:latin typeface="Avenir Book" panose="02000503020000020003" pitchFamily="2" charset="0"/>
              <a:ea typeface="Calibri"/>
              <a:cs typeface="Calibri"/>
              <a:sym typeface="Calibri"/>
            </a:endParaRPr>
          </a:p>
          <a:p>
            <a:pPr marL="0" marR="0" lvl="0" indent="0" algn="l" rtl="0">
              <a:spcBef>
                <a:spcPts val="0"/>
              </a:spcBef>
              <a:spcAft>
                <a:spcPts val="0"/>
              </a:spcAft>
              <a:buNone/>
            </a:pPr>
            <a:endParaRPr sz="1500" dirty="0">
              <a:solidFill>
                <a:schemeClr val="lt1"/>
              </a:solidFill>
              <a:latin typeface="Avenir Book" panose="02000503020000020003" pitchFamily="2" charset="0"/>
              <a:ea typeface="Calibri"/>
              <a:cs typeface="Calibri"/>
              <a:sym typeface="Calibri"/>
            </a:endParaRPr>
          </a:p>
          <a:p>
            <a:pPr marL="0" marR="0" lvl="0" indent="0" algn="l" rtl="0">
              <a:spcBef>
                <a:spcPts val="0"/>
              </a:spcBef>
              <a:spcAft>
                <a:spcPts val="0"/>
              </a:spcAft>
              <a:buNone/>
            </a:pPr>
            <a:r>
              <a:rPr lang="en-US" sz="1500" dirty="0">
                <a:solidFill>
                  <a:schemeClr val="lt1"/>
                </a:solidFill>
                <a:latin typeface="Avenir Book" panose="02000503020000020003" pitchFamily="2" charset="0"/>
                <a:ea typeface="Calibri"/>
                <a:cs typeface="Calibri"/>
                <a:sym typeface="Calibri"/>
              </a:rPr>
              <a:t> -   Improving Undergraduate STEM Education (IUSE:EHR) is in the Division of Undergraduate  	Education  (DUE) in the Directorate for Education and Human Resources (EHR)</a:t>
            </a:r>
            <a:endParaRPr sz="1500" dirty="0">
              <a:solidFill>
                <a:schemeClr val="lt1"/>
              </a:solidFill>
              <a:latin typeface="Avenir Book" panose="02000503020000020003" pitchFamily="2" charset="0"/>
              <a:ea typeface="Calibri"/>
              <a:cs typeface="Calibri"/>
              <a:sym typeface="Calibri"/>
            </a:endParaRPr>
          </a:p>
          <a:p>
            <a:pPr marL="0" marR="0" lvl="0" indent="0" algn="l" rtl="0">
              <a:spcBef>
                <a:spcPts val="0"/>
              </a:spcBef>
              <a:spcAft>
                <a:spcPts val="0"/>
              </a:spcAft>
              <a:buNone/>
            </a:pPr>
            <a:endParaRPr sz="1500" dirty="0">
              <a:solidFill>
                <a:schemeClr val="lt1"/>
              </a:solidFill>
              <a:latin typeface="Calibri"/>
              <a:ea typeface="Calibri"/>
              <a:cs typeface="Calibri"/>
              <a:sym typeface="Calibri"/>
            </a:endParaRPr>
          </a:p>
          <a:p>
            <a:pPr marL="0" marR="0" lvl="0" indent="0" algn="l" rtl="0">
              <a:spcBef>
                <a:spcPts val="0"/>
              </a:spcBef>
              <a:spcAft>
                <a:spcPts val="0"/>
              </a:spcAft>
              <a:buNone/>
            </a:pPr>
            <a:endParaRPr sz="15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500" dirty="0">
                <a:solidFill>
                  <a:schemeClr val="lt1"/>
                </a:solidFill>
                <a:latin typeface="Calibri"/>
                <a:ea typeface="Calibri"/>
                <a:cs typeface="Calibri"/>
                <a:sym typeface="Calibri"/>
              </a:rPr>
              <a:t> </a:t>
            </a:r>
            <a:endParaRPr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g110126bd8df_0_56"/>
          <p:cNvGrpSpPr/>
          <p:nvPr/>
        </p:nvGrpSpPr>
        <p:grpSpPr>
          <a:xfrm>
            <a:off x="1485900" y="1085850"/>
            <a:ext cx="6114959" cy="3771881"/>
            <a:chOff x="0" y="0"/>
            <a:chExt cx="8153279" cy="5029175"/>
          </a:xfrm>
        </p:grpSpPr>
        <p:sp>
          <p:nvSpPr>
            <p:cNvPr id="210" name="Google Shape;210;g110126bd8df_0_56"/>
            <p:cNvSpPr/>
            <p:nvPr/>
          </p:nvSpPr>
          <p:spPr>
            <a:xfrm>
              <a:off x="0" y="0"/>
              <a:ext cx="6522600" cy="11064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 name="Google Shape;211;g110126bd8df_0_56"/>
            <p:cNvSpPr txBox="1"/>
            <p:nvPr/>
          </p:nvSpPr>
          <p:spPr>
            <a:xfrm>
              <a:off x="32406" y="32406"/>
              <a:ext cx="5235300" cy="10416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a:solidFill>
                    <a:schemeClr val="lt1"/>
                  </a:solidFill>
                  <a:latin typeface="Avenir Book" panose="02000503020000020003" pitchFamily="2" charset="0"/>
                  <a:ea typeface="Calibri"/>
                  <a:cs typeface="Calibri"/>
                  <a:sym typeface="Calibri"/>
                </a:rPr>
                <a:t>Grounded in a broader theoretical framework.</a:t>
              </a:r>
              <a:endParaRPr sz="1100" dirty="0">
                <a:latin typeface="Avenir Book" panose="02000503020000020003" pitchFamily="2" charset="0"/>
              </a:endParaRPr>
            </a:p>
          </p:txBody>
        </p:sp>
        <p:sp>
          <p:nvSpPr>
            <p:cNvPr id="212" name="Google Shape;212;g110126bd8df_0_56"/>
            <p:cNvSpPr/>
            <p:nvPr/>
          </p:nvSpPr>
          <p:spPr>
            <a:xfrm>
              <a:off x="546277" y="1307592"/>
              <a:ext cx="6522600" cy="11064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 name="Google Shape;213;g110126bd8df_0_56"/>
            <p:cNvSpPr txBox="1"/>
            <p:nvPr/>
          </p:nvSpPr>
          <p:spPr>
            <a:xfrm>
              <a:off x="665146" y="1339998"/>
              <a:ext cx="5192400" cy="10416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Avenir Book" panose="02000503020000020003" pitchFamily="2" charset="0"/>
                  <a:ea typeface="Calibri"/>
                  <a:cs typeface="Calibri"/>
                  <a:sym typeface="Calibri"/>
                </a:rPr>
                <a:t>Focuses on one or a few research questions grounded in that framework.</a:t>
              </a:r>
              <a:endParaRPr sz="1100">
                <a:latin typeface="Avenir Book" panose="02000503020000020003" pitchFamily="2" charset="0"/>
              </a:endParaRPr>
            </a:p>
          </p:txBody>
        </p:sp>
        <p:sp>
          <p:nvSpPr>
            <p:cNvPr id="214" name="Google Shape;214;g110126bd8df_0_56"/>
            <p:cNvSpPr/>
            <p:nvPr/>
          </p:nvSpPr>
          <p:spPr>
            <a:xfrm>
              <a:off x="1084402" y="2615184"/>
              <a:ext cx="6522600" cy="11064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 name="Google Shape;215;g110126bd8df_0_56"/>
            <p:cNvSpPr txBox="1"/>
            <p:nvPr/>
          </p:nvSpPr>
          <p:spPr>
            <a:xfrm>
              <a:off x="1476396" y="2647590"/>
              <a:ext cx="5200500" cy="10416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a:solidFill>
                    <a:schemeClr val="lt1"/>
                  </a:solidFill>
                  <a:latin typeface="Avenir Book" panose="02000503020000020003" pitchFamily="2" charset="0"/>
                  <a:ea typeface="Calibri"/>
                  <a:cs typeface="Calibri"/>
                  <a:sym typeface="Calibri"/>
                </a:rPr>
                <a:t>Uses scientifically sound approaches </a:t>
              </a:r>
              <a:endParaRPr sz="1100" dirty="0">
                <a:latin typeface="Avenir Book" panose="02000503020000020003" pitchFamily="2" charset="0"/>
              </a:endParaRPr>
            </a:p>
          </p:txBody>
        </p:sp>
        <p:sp>
          <p:nvSpPr>
            <p:cNvPr id="216" name="Google Shape;216;g110126bd8df_0_56"/>
            <p:cNvSpPr/>
            <p:nvPr/>
          </p:nvSpPr>
          <p:spPr>
            <a:xfrm>
              <a:off x="1630679" y="3922775"/>
              <a:ext cx="6522600" cy="11064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 name="Google Shape;217;g110126bd8df_0_56"/>
            <p:cNvSpPr txBox="1"/>
            <p:nvPr/>
          </p:nvSpPr>
          <p:spPr>
            <a:xfrm>
              <a:off x="2012135" y="3955181"/>
              <a:ext cx="5192400" cy="10416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Avenir Book" panose="02000503020000020003" pitchFamily="2" charset="0"/>
                  <a:ea typeface="Calibri"/>
                  <a:cs typeface="Calibri"/>
                  <a:sym typeface="Calibri"/>
                </a:rPr>
                <a:t>Generates broader theoretical knowledge (generalizable knowledge).</a:t>
              </a:r>
              <a:endParaRPr sz="1100">
                <a:latin typeface="Avenir Book" panose="02000503020000020003" pitchFamily="2" charset="0"/>
              </a:endParaRPr>
            </a:p>
          </p:txBody>
        </p:sp>
        <p:sp>
          <p:nvSpPr>
            <p:cNvPr id="218" name="Google Shape;218;g110126bd8df_0_56"/>
            <p:cNvSpPr/>
            <p:nvPr/>
          </p:nvSpPr>
          <p:spPr>
            <a:xfrm>
              <a:off x="5803544" y="847420"/>
              <a:ext cx="719100" cy="719100"/>
            </a:xfrm>
            <a:prstGeom prst="downArrow">
              <a:avLst>
                <a:gd name="adj1" fmla="val 55000"/>
                <a:gd name="adj2" fmla="val 45000"/>
              </a:avLst>
            </a:prstGeom>
            <a:solidFill>
              <a:srgbClr val="CFDEEF">
                <a:alpha val="89800"/>
              </a:srgbClr>
            </a:solidFill>
            <a:ln w="12700" cap="flat" cmpd="sng">
              <a:solidFill>
                <a:srgbClr val="CFDEEF">
                  <a:alpha val="89800"/>
                </a:srgb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9" name="Google Shape;219;g110126bd8df_0_56"/>
            <p:cNvSpPr txBox="1"/>
            <p:nvPr/>
          </p:nvSpPr>
          <p:spPr>
            <a:xfrm>
              <a:off x="5965358" y="847420"/>
              <a:ext cx="395400" cy="5412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220" name="Google Shape;220;g110126bd8df_0_56"/>
            <p:cNvSpPr/>
            <p:nvPr/>
          </p:nvSpPr>
          <p:spPr>
            <a:xfrm>
              <a:off x="6349822" y="2155012"/>
              <a:ext cx="719100" cy="719100"/>
            </a:xfrm>
            <a:prstGeom prst="downArrow">
              <a:avLst>
                <a:gd name="adj1" fmla="val 55000"/>
                <a:gd name="adj2" fmla="val 45000"/>
              </a:avLst>
            </a:prstGeom>
            <a:solidFill>
              <a:srgbClr val="CFDEEF">
                <a:alpha val="89800"/>
              </a:srgbClr>
            </a:solidFill>
            <a:ln w="12700" cap="flat" cmpd="sng">
              <a:solidFill>
                <a:srgbClr val="CFDEEF">
                  <a:alpha val="89800"/>
                </a:srgb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1" name="Google Shape;221;g110126bd8df_0_56"/>
            <p:cNvSpPr txBox="1"/>
            <p:nvPr/>
          </p:nvSpPr>
          <p:spPr>
            <a:xfrm>
              <a:off x="6511636" y="2155012"/>
              <a:ext cx="395400" cy="5412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222" name="Google Shape;222;g110126bd8df_0_56"/>
            <p:cNvSpPr/>
            <p:nvPr/>
          </p:nvSpPr>
          <p:spPr>
            <a:xfrm>
              <a:off x="6887946" y="3462604"/>
              <a:ext cx="719100" cy="719100"/>
            </a:xfrm>
            <a:prstGeom prst="downArrow">
              <a:avLst>
                <a:gd name="adj1" fmla="val 55000"/>
                <a:gd name="adj2" fmla="val 45000"/>
              </a:avLst>
            </a:prstGeom>
            <a:solidFill>
              <a:srgbClr val="CFDEEF">
                <a:alpha val="89800"/>
              </a:srgbClr>
            </a:solidFill>
            <a:ln w="12700" cap="flat" cmpd="sng">
              <a:solidFill>
                <a:srgbClr val="CFDEEF">
                  <a:alpha val="89800"/>
                </a:srgbClr>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 name="Google Shape;223;g110126bd8df_0_56"/>
            <p:cNvSpPr txBox="1"/>
            <p:nvPr/>
          </p:nvSpPr>
          <p:spPr>
            <a:xfrm>
              <a:off x="7049760" y="3462604"/>
              <a:ext cx="395400" cy="541200"/>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grpSp>
      <p:sp>
        <p:nvSpPr>
          <p:cNvPr id="224" name="Google Shape;224;g110126bd8df_0_56"/>
          <p:cNvSpPr txBox="1"/>
          <p:nvPr/>
        </p:nvSpPr>
        <p:spPr>
          <a:xfrm>
            <a:off x="192291" y="159544"/>
            <a:ext cx="6459567" cy="743100"/>
          </a:xfrm>
          <a:prstGeom prst="rect">
            <a:avLst/>
          </a:prstGeom>
          <a:noFill/>
          <a:ln>
            <a:noFill/>
          </a:ln>
        </p:spPr>
        <p:txBody>
          <a:bodyPr spcFirstLastPara="1" wrap="square" lIns="69050" tIns="34525" rIns="69050" bIns="34525" anchor="ctr" anchorCtr="0">
            <a:noAutofit/>
          </a:bodyPr>
          <a:lstStyle/>
          <a:p>
            <a:pPr marL="0" marR="0" lvl="0" indent="0" algn="l" rtl="0">
              <a:spcBef>
                <a:spcPts val="0"/>
              </a:spcBef>
              <a:spcAft>
                <a:spcPts val="0"/>
              </a:spcAft>
              <a:buNone/>
            </a:pPr>
            <a:r>
              <a:rPr lang="en-US" sz="3200" dirty="0">
                <a:solidFill>
                  <a:srgbClr val="FFFF00"/>
                </a:solidFill>
                <a:latin typeface="Avenir Book" panose="02000503020000020003" pitchFamily="2" charset="0"/>
                <a:ea typeface="Tahoma"/>
                <a:cs typeface="Calibri" panose="020F0502020204030204" pitchFamily="34" charset="0"/>
                <a:sym typeface="Tahoma"/>
              </a:rPr>
              <a:t>NSF funds basic science research</a:t>
            </a:r>
            <a:endParaRPr sz="3200" dirty="0">
              <a:solidFill>
                <a:srgbClr val="FFFF00"/>
              </a:solidFill>
              <a:latin typeface="Avenir Book" panose="02000503020000020003" pitchFamily="2" charset="0"/>
              <a:ea typeface="Tahoma"/>
              <a:cs typeface="Calibri" panose="020F0502020204030204" pitchFamily="34" charset="0"/>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F90-EFD2-EF4E-A453-6AA884194321}"/>
              </a:ext>
            </a:extLst>
          </p:cNvPr>
          <p:cNvSpPr>
            <a:spLocks noGrp="1"/>
          </p:cNvSpPr>
          <p:nvPr>
            <p:ph type="title"/>
          </p:nvPr>
        </p:nvSpPr>
        <p:spPr/>
        <p:txBody>
          <a:bodyPr>
            <a:normAutofit/>
          </a:bodyPr>
          <a:lstStyle/>
          <a:p>
            <a:r>
              <a:rPr lang="en-US" sz="3600" b="0" dirty="0">
                <a:solidFill>
                  <a:srgbClr val="FFFF00"/>
                </a:solidFill>
                <a:latin typeface="Avenir Book" panose="02000503020000020003" pitchFamily="2" charset="0"/>
                <a:cs typeface="Calibri" panose="020F0502020204030204" pitchFamily="34" charset="0"/>
              </a:rPr>
              <a:t>This includes:</a:t>
            </a:r>
          </a:p>
        </p:txBody>
      </p:sp>
      <p:sp>
        <p:nvSpPr>
          <p:cNvPr id="3" name="Text Placeholder 2">
            <a:extLst>
              <a:ext uri="{FF2B5EF4-FFF2-40B4-BE49-F238E27FC236}">
                <a16:creationId xmlns:a16="http://schemas.microsoft.com/office/drawing/2014/main" id="{4BEE95C1-B92B-4648-A542-4754877715C1}"/>
              </a:ext>
            </a:extLst>
          </p:cNvPr>
          <p:cNvSpPr>
            <a:spLocks noGrp="1"/>
          </p:cNvSpPr>
          <p:nvPr>
            <p:ph type="body" idx="1"/>
          </p:nvPr>
        </p:nvSpPr>
        <p:spPr>
          <a:xfrm>
            <a:off x="628650" y="1087938"/>
            <a:ext cx="7886700" cy="3263400"/>
          </a:xfrm>
        </p:spPr>
        <p:txBody>
          <a:bodyPr/>
          <a:lstStyle/>
          <a:p>
            <a:r>
              <a:rPr lang="en-US" dirty="0">
                <a:latin typeface="Avenir Book" panose="02000503020000020003" pitchFamily="2" charset="0"/>
              </a:rPr>
              <a:t>Ethnographic research and other qualitative methods</a:t>
            </a:r>
          </a:p>
          <a:p>
            <a:r>
              <a:rPr lang="en-US" dirty="0">
                <a:latin typeface="Avenir Book" panose="02000503020000020003" pitchFamily="2" charset="0"/>
              </a:rPr>
              <a:t>Mixed methods research</a:t>
            </a:r>
          </a:p>
          <a:p>
            <a:r>
              <a:rPr lang="en-US" dirty="0">
                <a:latin typeface="Avenir Book" panose="02000503020000020003" pitchFamily="2" charset="0"/>
              </a:rPr>
              <a:t>Research in international contexts</a:t>
            </a:r>
          </a:p>
          <a:p>
            <a:endParaRPr lang="en-US" dirty="0">
              <a:latin typeface="Avenir Book" panose="02000503020000020003" pitchFamily="2" charset="0"/>
            </a:endParaRPr>
          </a:p>
          <a:p>
            <a:r>
              <a:rPr lang="en-US" dirty="0">
                <a:latin typeface="Avenir Book" panose="02000503020000020003" pitchFamily="2" charset="0"/>
              </a:rPr>
              <a:t>Challenge is to 1) detail methods for data collection AND analysis; 2) emphasize the general theoretical understanding that will emerge; and 3) explain why a specific case study is appropriate for investigating the general theoretical questions posed</a:t>
            </a:r>
          </a:p>
          <a:p>
            <a:pPr marL="139700" indent="0">
              <a:buNone/>
            </a:pPr>
            <a:endParaRPr lang="en-US" dirty="0"/>
          </a:p>
        </p:txBody>
      </p:sp>
    </p:spTree>
    <p:extLst>
      <p:ext uri="{BB962C8B-B14F-4D97-AF65-F5344CB8AC3E}">
        <p14:creationId xmlns:p14="http://schemas.microsoft.com/office/powerpoint/2010/main" val="596094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10126bd8df_0_99"/>
          <p:cNvSpPr txBox="1">
            <a:spLocks noGrp="1"/>
          </p:cNvSpPr>
          <p:nvPr>
            <p:ph type="title"/>
          </p:nvPr>
        </p:nvSpPr>
        <p:spPr>
          <a:xfrm>
            <a:off x="314908" y="121298"/>
            <a:ext cx="5715000" cy="857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00"/>
              </a:buClr>
              <a:buSzPts val="3300"/>
              <a:buFont typeface="Calibri"/>
              <a:buNone/>
            </a:pPr>
            <a:r>
              <a:rPr lang="en-US" b="0" dirty="0">
                <a:solidFill>
                  <a:srgbClr val="FFFF00"/>
                </a:solidFill>
                <a:latin typeface="Avenir Book" panose="02000503020000020003" pitchFamily="2" charset="0"/>
              </a:rPr>
              <a:t>Types of Proposals &amp; Awards</a:t>
            </a:r>
            <a:endParaRPr b="0" dirty="0">
              <a:latin typeface="Avenir Book" panose="02000503020000020003" pitchFamily="2" charset="0"/>
            </a:endParaRPr>
          </a:p>
        </p:txBody>
      </p:sp>
      <p:sp>
        <p:nvSpPr>
          <p:cNvPr id="238" name="Google Shape;238;g110126bd8df_0_99"/>
          <p:cNvSpPr txBox="1">
            <a:spLocks noGrp="1"/>
          </p:cNvSpPr>
          <p:nvPr>
            <p:ph type="body" idx="1"/>
          </p:nvPr>
        </p:nvSpPr>
        <p:spPr>
          <a:xfrm>
            <a:off x="533703" y="978698"/>
            <a:ext cx="7116924" cy="3819600"/>
          </a:xfrm>
          <a:prstGeom prst="rect">
            <a:avLst/>
          </a:prstGeom>
          <a:noFill/>
          <a:ln>
            <a:noFill/>
          </a:ln>
        </p:spPr>
        <p:txBody>
          <a:bodyPr spcFirstLastPara="1" wrap="square" lIns="68575" tIns="34275" rIns="68575" bIns="34275" anchor="t" anchorCtr="0">
            <a:noAutofit/>
          </a:bodyPr>
          <a:lstStyle/>
          <a:p>
            <a:pPr marL="177800" lvl="0" indent="-203200" algn="l" rtl="0">
              <a:spcBef>
                <a:spcPts val="0"/>
              </a:spcBef>
              <a:spcAft>
                <a:spcPts val="0"/>
              </a:spcAft>
              <a:buClr>
                <a:schemeClr val="lt1"/>
              </a:buClr>
              <a:buSzPts val="2200"/>
              <a:buChar char="•"/>
            </a:pPr>
            <a:r>
              <a:rPr lang="en-US" sz="2000" dirty="0">
                <a:solidFill>
                  <a:srgbClr val="FFFF00"/>
                </a:solidFill>
                <a:latin typeface="Avenir Book" panose="02000503020000020003" pitchFamily="2" charset="0"/>
                <a:cs typeface="Calibri" panose="020F0502020204030204" pitchFamily="34" charset="0"/>
              </a:rPr>
              <a:t>Research: </a:t>
            </a:r>
            <a:r>
              <a:rPr lang="en-US" sz="2000" dirty="0">
                <a:latin typeface="Avenir Book" panose="02000503020000020003" pitchFamily="2" charset="0"/>
                <a:cs typeface="Calibri" panose="020F0502020204030204" pitchFamily="34" charset="0"/>
              </a:rPr>
              <a:t>“Regular” or Standard Research, New Investigators (CAREER; DDRIG), Mid-Career Advancement (MCA), High Risk Awards (RAPID, EAGER)</a:t>
            </a:r>
            <a:endParaRPr sz="2000" dirty="0">
              <a:latin typeface="Avenir Book" panose="02000503020000020003" pitchFamily="2" charset="0"/>
              <a:cs typeface="Calibri" panose="020F0502020204030204" pitchFamily="34" charset="0"/>
            </a:endParaRPr>
          </a:p>
          <a:p>
            <a:pPr marL="0" lvl="0" indent="0" algn="l" rtl="0">
              <a:spcBef>
                <a:spcPts val="800"/>
              </a:spcBef>
              <a:spcAft>
                <a:spcPts val="0"/>
              </a:spcAft>
              <a:buClr>
                <a:schemeClr val="lt1"/>
              </a:buClr>
              <a:buSzPts val="700"/>
              <a:buNone/>
            </a:pPr>
            <a:endParaRPr sz="2000" dirty="0">
              <a:latin typeface="Avenir Book" panose="02000503020000020003" pitchFamily="2" charset="0"/>
              <a:cs typeface="Calibri" panose="020F0502020204030204" pitchFamily="34" charset="0"/>
            </a:endParaRPr>
          </a:p>
          <a:p>
            <a:pPr marL="177800" lvl="0" indent="-203200" algn="l" rtl="0">
              <a:spcBef>
                <a:spcPts val="800"/>
              </a:spcBef>
              <a:spcAft>
                <a:spcPts val="0"/>
              </a:spcAft>
              <a:buClr>
                <a:srgbClr val="FFFF00"/>
              </a:buClr>
              <a:buSzPts val="2200"/>
              <a:buChar char="•"/>
            </a:pPr>
            <a:r>
              <a:rPr lang="en-US" sz="2000" dirty="0">
                <a:solidFill>
                  <a:srgbClr val="FFFF00"/>
                </a:solidFill>
                <a:latin typeface="Avenir Book" panose="02000503020000020003" pitchFamily="2" charset="0"/>
                <a:cs typeface="Calibri" panose="020F0502020204030204" pitchFamily="34" charset="0"/>
              </a:rPr>
              <a:t>Research Community Building</a:t>
            </a:r>
            <a:r>
              <a:rPr lang="en-US" sz="2000" dirty="0">
                <a:latin typeface="Avenir Book" panose="02000503020000020003" pitchFamily="2" charset="0"/>
                <a:cs typeface="Calibri" panose="020F0502020204030204" pitchFamily="34" charset="0"/>
              </a:rPr>
              <a:t>: Workshop, Conference, &amp; Research Coordination Networks (RCNs)</a:t>
            </a:r>
            <a:endParaRPr sz="2000" dirty="0">
              <a:latin typeface="Avenir Book" panose="02000503020000020003" pitchFamily="2" charset="0"/>
              <a:cs typeface="Calibri" panose="020F0502020204030204" pitchFamily="34" charset="0"/>
            </a:endParaRPr>
          </a:p>
          <a:p>
            <a:pPr marL="177800" lvl="0" indent="-127000" algn="l" rtl="0">
              <a:spcBef>
                <a:spcPts val="800"/>
              </a:spcBef>
              <a:spcAft>
                <a:spcPts val="0"/>
              </a:spcAft>
              <a:buClr>
                <a:schemeClr val="lt1"/>
              </a:buClr>
              <a:buSzPts val="700"/>
              <a:buNone/>
            </a:pPr>
            <a:endParaRPr sz="2000" dirty="0">
              <a:latin typeface="Avenir Book" panose="02000503020000020003" pitchFamily="2" charset="0"/>
              <a:cs typeface="Calibri" panose="020F0502020204030204" pitchFamily="34" charset="0"/>
            </a:endParaRPr>
          </a:p>
          <a:p>
            <a:pPr marL="177800" lvl="0" indent="-203200" algn="l" rtl="0">
              <a:spcBef>
                <a:spcPts val="800"/>
              </a:spcBef>
              <a:spcAft>
                <a:spcPts val="0"/>
              </a:spcAft>
              <a:buClr>
                <a:srgbClr val="FFFF00"/>
              </a:buClr>
              <a:buSzPts val="2200"/>
              <a:buChar char="•"/>
            </a:pPr>
            <a:r>
              <a:rPr lang="en-US" sz="2000" dirty="0">
                <a:solidFill>
                  <a:srgbClr val="FFFF00"/>
                </a:solidFill>
                <a:latin typeface="Avenir Book" panose="02000503020000020003" pitchFamily="2" charset="0"/>
                <a:cs typeface="Calibri" panose="020F0502020204030204" pitchFamily="34" charset="0"/>
              </a:rPr>
              <a:t>Training</a:t>
            </a:r>
            <a:r>
              <a:rPr lang="en-US" sz="2000" dirty="0">
                <a:latin typeface="Avenir Book" panose="02000503020000020003" pitchFamily="2" charset="0"/>
                <a:cs typeface="Calibri" panose="020F0502020204030204" pitchFamily="34" charset="0"/>
              </a:rPr>
              <a:t>: Graduate Research Fellowships, Post-doctoral Fellowships, Research Experiences for Undergraduates (REU), International Research Experiences for Students (IRES), Research Traineeship (NRT)</a:t>
            </a:r>
            <a:endParaRPr sz="2000" dirty="0">
              <a:latin typeface="Avenir Book" panose="02000503020000020003" pitchFamily="2" charset="0"/>
              <a:cs typeface="Calibri" panose="020F0502020204030204" pitchFamily="34" charset="0"/>
            </a:endParaRPr>
          </a:p>
          <a:p>
            <a:pPr marL="177800" lvl="0" indent="-127000" algn="l" rtl="0">
              <a:spcBef>
                <a:spcPts val="800"/>
              </a:spcBef>
              <a:spcAft>
                <a:spcPts val="0"/>
              </a:spcAft>
              <a:buClr>
                <a:schemeClr val="lt1"/>
              </a:buClr>
              <a:buSzPts val="700"/>
              <a:buNone/>
            </a:pPr>
            <a:endParaRPr sz="2000" dirty="0">
              <a:latin typeface="Avenir Book" panose="02000503020000020003" pitchFamily="2" charset="0"/>
            </a:endParaRPr>
          </a:p>
          <a:p>
            <a:pPr marL="0" lvl="0" indent="0" algn="l" rtl="0">
              <a:lnSpc>
                <a:spcPct val="70000"/>
              </a:lnSpc>
              <a:spcBef>
                <a:spcPts val="800"/>
              </a:spcBef>
              <a:spcAft>
                <a:spcPts val="0"/>
              </a:spcAft>
              <a:buClr>
                <a:schemeClr val="lt1"/>
              </a:buClr>
              <a:buSzPts val="1900"/>
              <a:buNone/>
            </a:pPr>
            <a:endParaRPr sz="2000" dirty="0">
              <a:latin typeface="Avenir Book" panose="02000503020000020003" pitchFamily="2" charset="0"/>
            </a:endParaRPr>
          </a:p>
          <a:p>
            <a:pPr marL="177800" lvl="0" indent="-38100" algn="l" rtl="0">
              <a:lnSpc>
                <a:spcPct val="70000"/>
              </a:lnSpc>
              <a:spcBef>
                <a:spcPts val="800"/>
              </a:spcBef>
              <a:spcAft>
                <a:spcPts val="0"/>
              </a:spcAft>
              <a:buClr>
                <a:schemeClr val="lt1"/>
              </a:buClr>
              <a:buSzPts val="1900"/>
              <a:buNone/>
            </a:pPr>
            <a:endParaRPr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10126bd8df_0_50"/>
          <p:cNvSpPr txBox="1">
            <a:spLocks noGrp="1"/>
          </p:cNvSpPr>
          <p:nvPr>
            <p:ph type="title"/>
          </p:nvPr>
        </p:nvSpPr>
        <p:spPr>
          <a:xfrm>
            <a:off x="241041" y="164250"/>
            <a:ext cx="6651600" cy="693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b="0" dirty="0">
                <a:solidFill>
                  <a:srgbClr val="FFFF00"/>
                </a:solidFill>
                <a:latin typeface="Avenir Book" panose="02000503020000020003" pitchFamily="2" charset="0"/>
                <a:cs typeface="Calibri" panose="020F0502020204030204" pitchFamily="34" charset="0"/>
              </a:rPr>
              <a:t>Types of Programs and Initiatives</a:t>
            </a:r>
            <a:endParaRPr b="0" dirty="0">
              <a:solidFill>
                <a:srgbClr val="FFFF00"/>
              </a:solidFill>
              <a:latin typeface="Avenir Book" panose="02000503020000020003" pitchFamily="2" charset="0"/>
              <a:cs typeface="Calibri" panose="020F0502020204030204" pitchFamily="34" charset="0"/>
            </a:endParaRPr>
          </a:p>
        </p:txBody>
      </p:sp>
      <p:sp>
        <p:nvSpPr>
          <p:cNvPr id="232" name="Google Shape;232;g110126bd8df_0_50"/>
          <p:cNvSpPr txBox="1">
            <a:spLocks noGrp="1"/>
          </p:cNvSpPr>
          <p:nvPr>
            <p:ph type="body" idx="1"/>
          </p:nvPr>
        </p:nvSpPr>
        <p:spPr>
          <a:xfrm>
            <a:off x="1295400" y="857250"/>
            <a:ext cx="6946500" cy="4172100"/>
          </a:xfrm>
          <a:prstGeom prst="rect">
            <a:avLst/>
          </a:prstGeom>
          <a:noFill/>
          <a:ln>
            <a:noFill/>
          </a:ln>
        </p:spPr>
        <p:txBody>
          <a:bodyPr spcFirstLastPara="1" wrap="square" lIns="68575" tIns="34275" rIns="68575" bIns="34275" anchor="t" anchorCtr="0">
            <a:normAutofit fontScale="92500"/>
          </a:bodyPr>
          <a:lstStyle/>
          <a:p>
            <a:pPr marL="177800" lvl="0" indent="-184150" algn="l" rtl="0">
              <a:lnSpc>
                <a:spcPct val="90000"/>
              </a:lnSpc>
              <a:spcBef>
                <a:spcPts val="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Core Programs - Disciplinary-based</a:t>
            </a:r>
            <a:endParaRPr dirty="0">
              <a:latin typeface="Avenir Book" panose="02000503020000020003" pitchFamily="2" charset="0"/>
              <a:cs typeface="Calibri" panose="020F0502020204030204" pitchFamily="34" charset="0"/>
            </a:endParaRPr>
          </a:p>
          <a:p>
            <a:pPr marL="177800" lvl="0" indent="-139700" algn="l" rtl="0">
              <a:lnSpc>
                <a:spcPct val="90000"/>
              </a:lnSpc>
              <a:spcBef>
                <a:spcPts val="800"/>
              </a:spcBef>
              <a:spcAft>
                <a:spcPts val="0"/>
              </a:spcAft>
              <a:buClr>
                <a:schemeClr val="lt1"/>
              </a:buClr>
              <a:buSzPts val="700"/>
              <a:buNone/>
            </a:pPr>
            <a:endParaRPr sz="700" dirty="0">
              <a:latin typeface="Avenir Book" panose="02000503020000020003" pitchFamily="2" charset="0"/>
              <a:cs typeface="Calibri" panose="020F0502020204030204" pitchFamily="34" charset="0"/>
            </a:endParaRPr>
          </a:p>
          <a:p>
            <a:pPr marL="177800" lvl="0" indent="-1841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Cross-Directorate (interdisciplinary) Programs, e.g.:</a:t>
            </a:r>
            <a:endParaRPr dirty="0">
              <a:latin typeface="Avenir Book" panose="02000503020000020003" pitchFamily="2" charset="0"/>
              <a:cs typeface="Calibri" panose="020F0502020204030204" pitchFamily="34" charset="0"/>
            </a:endParaRPr>
          </a:p>
          <a:p>
            <a:pPr marL="520700" lvl="1" indent="-190500" algn="l" rtl="0">
              <a:lnSpc>
                <a:spcPct val="9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Innovations at the Nexus of Food-Energy-Water (INFEWS)</a:t>
            </a:r>
            <a:endParaRPr dirty="0">
              <a:latin typeface="Avenir Book" panose="02000503020000020003" pitchFamily="2" charset="0"/>
              <a:cs typeface="Calibri" panose="020F0502020204030204" pitchFamily="34" charset="0"/>
            </a:endParaRPr>
          </a:p>
          <a:p>
            <a:pPr marL="520700" lvl="1" indent="-190500" algn="l" rtl="0">
              <a:lnSpc>
                <a:spcPct val="9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Smart &amp; Connected Communities (SCC)</a:t>
            </a:r>
            <a:endParaRPr dirty="0">
              <a:latin typeface="Avenir Book" panose="02000503020000020003" pitchFamily="2" charset="0"/>
              <a:cs typeface="Calibri" panose="020F0502020204030204" pitchFamily="34" charset="0"/>
            </a:endParaRPr>
          </a:p>
          <a:p>
            <a:pPr marL="520700" lvl="1" indent="-139700" algn="l" rtl="0">
              <a:lnSpc>
                <a:spcPct val="90000"/>
              </a:lnSpc>
              <a:spcBef>
                <a:spcPts val="400"/>
              </a:spcBef>
              <a:spcAft>
                <a:spcPts val="0"/>
              </a:spcAft>
              <a:buClr>
                <a:schemeClr val="lt1"/>
              </a:buClr>
              <a:buSzPts val="700"/>
              <a:buNone/>
            </a:pPr>
            <a:endParaRPr sz="700" dirty="0">
              <a:latin typeface="Avenir Book" panose="02000503020000020003" pitchFamily="2" charset="0"/>
              <a:cs typeface="Calibri" panose="020F0502020204030204" pitchFamily="34" charset="0"/>
            </a:endParaRPr>
          </a:p>
          <a:p>
            <a:pPr marL="177800" lvl="0" indent="-1841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Special Initiatives (announced via Dear Colleague Letters):</a:t>
            </a:r>
            <a:endParaRPr dirty="0">
              <a:latin typeface="Avenir Book" panose="02000503020000020003" pitchFamily="2" charset="0"/>
              <a:cs typeface="Calibri" panose="020F0502020204030204" pitchFamily="34" charset="0"/>
            </a:endParaRPr>
          </a:p>
          <a:p>
            <a:pPr marL="520700" lvl="1" indent="-190500" algn="l" rtl="0">
              <a:lnSpc>
                <a:spcPct val="9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Science of Broadening Participation</a:t>
            </a:r>
            <a:endParaRPr dirty="0">
              <a:latin typeface="Avenir Book" panose="02000503020000020003" pitchFamily="2" charset="0"/>
              <a:cs typeface="Calibri" panose="020F0502020204030204" pitchFamily="34" charset="0"/>
            </a:endParaRPr>
          </a:p>
          <a:p>
            <a:pPr marL="520700" lvl="1" indent="-190500" algn="l" rtl="0">
              <a:lnSpc>
                <a:spcPct val="9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COVID RAPID funding</a:t>
            </a:r>
            <a:endParaRPr dirty="0">
              <a:latin typeface="Avenir Book" panose="02000503020000020003" pitchFamily="2" charset="0"/>
              <a:cs typeface="Calibri" panose="020F0502020204030204" pitchFamily="34" charset="0"/>
            </a:endParaRPr>
          </a:p>
          <a:p>
            <a:pPr marL="520700" lvl="1" indent="-139700" algn="l" rtl="0">
              <a:lnSpc>
                <a:spcPct val="90000"/>
              </a:lnSpc>
              <a:spcBef>
                <a:spcPts val="400"/>
              </a:spcBef>
              <a:spcAft>
                <a:spcPts val="0"/>
              </a:spcAft>
              <a:buClr>
                <a:schemeClr val="lt1"/>
              </a:buClr>
              <a:buSzPts val="800"/>
              <a:buNone/>
            </a:pPr>
            <a:endParaRPr sz="800" dirty="0">
              <a:latin typeface="Avenir Book" panose="02000503020000020003" pitchFamily="2" charset="0"/>
              <a:cs typeface="Calibri" panose="020F0502020204030204" pitchFamily="34" charset="0"/>
            </a:endParaRPr>
          </a:p>
          <a:p>
            <a:pPr marL="177800" lvl="0" indent="-1841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International Initiatives:</a:t>
            </a:r>
            <a:endParaRPr dirty="0">
              <a:latin typeface="Avenir Book" panose="02000503020000020003" pitchFamily="2" charset="0"/>
              <a:cs typeface="Calibri" panose="020F0502020204030204" pitchFamily="34" charset="0"/>
            </a:endParaRPr>
          </a:p>
          <a:p>
            <a:pPr marL="520700" lvl="1" indent="-190500" algn="l" rtl="0">
              <a:lnSpc>
                <a:spcPct val="9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SBE-RCUK Agreement (now SBE-UKRI)</a:t>
            </a:r>
            <a:endParaRPr dirty="0">
              <a:latin typeface="Avenir Book" panose="02000503020000020003" pitchFamily="2" charset="0"/>
              <a:cs typeface="Calibri" panose="020F0502020204030204" pitchFamily="34" charset="0"/>
            </a:endParaRPr>
          </a:p>
          <a:p>
            <a:pPr marL="520700" lvl="1" indent="-165100" algn="l" rtl="0">
              <a:lnSpc>
                <a:spcPct val="90000"/>
              </a:lnSpc>
              <a:spcBef>
                <a:spcPts val="400"/>
              </a:spcBef>
              <a:spcAft>
                <a:spcPts val="0"/>
              </a:spcAft>
              <a:buSzPts val="1400"/>
              <a:buChar char="•"/>
            </a:pPr>
            <a:r>
              <a:rPr lang="en-US" dirty="0">
                <a:latin typeface="Avenir Book" panose="02000503020000020003" pitchFamily="2" charset="0"/>
                <a:cs typeface="Calibri" panose="020F0502020204030204" pitchFamily="34" charset="0"/>
              </a:rPr>
              <a:t>PIRE</a:t>
            </a:r>
            <a:endParaRPr dirty="0">
              <a:latin typeface="Avenir Book" panose="02000503020000020003" pitchFamily="2" charset="0"/>
              <a:cs typeface="Calibri" panose="020F0502020204030204" pitchFamily="34" charset="0"/>
            </a:endParaRPr>
          </a:p>
          <a:p>
            <a:pPr marL="520700" lvl="1" indent="-190500" algn="l" rtl="0">
              <a:lnSpc>
                <a:spcPct val="9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Belmont Forum (e.g., Transdisciplinary Research for Ocean Sustainability)</a:t>
            </a:r>
            <a:endParaRPr dirty="0">
              <a:latin typeface="Avenir Book" panose="02000503020000020003" pitchFamily="2" charset="0"/>
              <a:cs typeface="Calibri" panose="020F0502020204030204" pitchFamily="34" charset="0"/>
            </a:endParaRPr>
          </a:p>
          <a:p>
            <a:pPr marL="88900" lvl="0" indent="0" algn="l" rtl="0">
              <a:lnSpc>
                <a:spcPct val="90000"/>
              </a:lnSpc>
              <a:spcBef>
                <a:spcPts val="800"/>
              </a:spcBef>
              <a:spcAft>
                <a:spcPts val="0"/>
              </a:spcAft>
              <a:buClr>
                <a:schemeClr val="lt1"/>
              </a:buClr>
              <a:buSzPts val="700"/>
              <a:buNone/>
            </a:pPr>
            <a:endParaRPr sz="700" dirty="0">
              <a:latin typeface="Avenir Book" panose="02000503020000020003" pitchFamily="2" charset="0"/>
            </a:endParaRPr>
          </a:p>
          <a:p>
            <a:pPr marL="177800" lvl="0" indent="0" algn="l" rtl="0">
              <a:lnSpc>
                <a:spcPct val="90000"/>
              </a:lnSpc>
              <a:spcBef>
                <a:spcPts val="800"/>
              </a:spcBef>
              <a:spcAft>
                <a:spcPts val="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97A15-38F0-4205-B313-143C4A2BFFF2}"/>
              </a:ext>
            </a:extLst>
          </p:cNvPr>
          <p:cNvSpPr>
            <a:spLocks noGrp="1"/>
          </p:cNvSpPr>
          <p:nvPr>
            <p:ph type="title"/>
          </p:nvPr>
        </p:nvSpPr>
        <p:spPr>
          <a:xfrm>
            <a:off x="478142" y="176845"/>
            <a:ext cx="8373406" cy="339128"/>
          </a:xfrm>
        </p:spPr>
        <p:txBody>
          <a:bodyPr>
            <a:normAutofit fontScale="90000"/>
          </a:bodyPr>
          <a:lstStyle/>
          <a:p>
            <a:pPr algn="ctr"/>
            <a:r>
              <a:rPr lang="en-US" sz="2700" b="0" dirty="0">
                <a:solidFill>
                  <a:srgbClr val="FFFF00"/>
                </a:solidFill>
                <a:latin typeface="Avenir Book" panose="02000503020000020003" pitchFamily="2" charset="0"/>
                <a:cs typeface="Calibri" panose="020F0502020204030204" pitchFamily="34" charset="0"/>
              </a:rPr>
              <a:t>Social, Behavioral, and Economic Sciences Directorate (SBE)</a:t>
            </a:r>
          </a:p>
        </p:txBody>
      </p:sp>
      <p:sp>
        <p:nvSpPr>
          <p:cNvPr id="4" name="Slide Number Placeholder 3">
            <a:extLst>
              <a:ext uri="{FF2B5EF4-FFF2-40B4-BE49-F238E27FC236}">
                <a16:creationId xmlns:a16="http://schemas.microsoft.com/office/drawing/2014/main" id="{5B69EC57-AB06-4479-9720-94526794F309}"/>
              </a:ext>
            </a:extLst>
          </p:cNvPr>
          <p:cNvSpPr>
            <a:spLocks noGrp="1"/>
          </p:cNvSpPr>
          <p:nvPr>
            <p:ph type="sldNum" sz="quarter" idx="4"/>
          </p:nvPr>
        </p:nvSpPr>
        <p:spPr>
          <a:xfrm>
            <a:off x="9220206" y="6356350"/>
            <a:ext cx="2743200"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BEAD3-91E3-4FFC-B7DC-935959D17485}" type="slidenum">
              <a:rPr lang="en-US" smtClean="0"/>
              <a:pPr/>
              <a:t>16</a:t>
            </a:fld>
            <a:endParaRPr lang="en-US"/>
          </a:p>
        </p:txBody>
      </p:sp>
      <p:sp>
        <p:nvSpPr>
          <p:cNvPr id="10" name="Rectangle: Rounded Corners 9">
            <a:extLst>
              <a:ext uri="{FF2B5EF4-FFF2-40B4-BE49-F238E27FC236}">
                <a16:creationId xmlns:a16="http://schemas.microsoft.com/office/drawing/2014/main" id="{9109205F-08AA-4015-BBB9-1FCAEB08FF25}"/>
              </a:ext>
            </a:extLst>
          </p:cNvPr>
          <p:cNvSpPr/>
          <p:nvPr/>
        </p:nvSpPr>
        <p:spPr>
          <a:xfrm>
            <a:off x="327378" y="1620097"/>
            <a:ext cx="976906" cy="20916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Economics</a:t>
            </a:r>
          </a:p>
        </p:txBody>
      </p:sp>
      <p:sp>
        <p:nvSpPr>
          <p:cNvPr id="11" name="Rectangle: Rounded Corners 10">
            <a:extLst>
              <a:ext uri="{FF2B5EF4-FFF2-40B4-BE49-F238E27FC236}">
                <a16:creationId xmlns:a16="http://schemas.microsoft.com/office/drawing/2014/main" id="{B3617211-AC26-455F-AC8B-50240AB236BC}"/>
              </a:ext>
            </a:extLst>
          </p:cNvPr>
          <p:cNvSpPr/>
          <p:nvPr/>
        </p:nvSpPr>
        <p:spPr>
          <a:xfrm>
            <a:off x="69601" y="2253432"/>
            <a:ext cx="1225465" cy="83586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Science of Science: Discovery, Communication and Impact</a:t>
            </a:r>
            <a:endParaRPr lang="en-US" sz="1050" i="1" dirty="0"/>
          </a:p>
        </p:txBody>
      </p:sp>
      <p:sp>
        <p:nvSpPr>
          <p:cNvPr id="12" name="Rectangle: Rounded Corners 11">
            <a:extLst>
              <a:ext uri="{FF2B5EF4-FFF2-40B4-BE49-F238E27FC236}">
                <a16:creationId xmlns:a16="http://schemas.microsoft.com/office/drawing/2014/main" id="{FF35A2A7-7E72-4368-8DB2-483A2D1D9371}"/>
              </a:ext>
            </a:extLst>
          </p:cNvPr>
          <p:cNvSpPr/>
          <p:nvPr/>
        </p:nvSpPr>
        <p:spPr>
          <a:xfrm>
            <a:off x="69601" y="3259738"/>
            <a:ext cx="1201794" cy="47353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Secure &amp; Trustworthy Cyber Space</a:t>
            </a:r>
            <a:endParaRPr lang="en-US" sz="1050" i="1" dirty="0"/>
          </a:p>
        </p:txBody>
      </p:sp>
      <p:sp>
        <p:nvSpPr>
          <p:cNvPr id="13" name="Rectangle: Rounded Corners 12">
            <a:extLst>
              <a:ext uri="{FF2B5EF4-FFF2-40B4-BE49-F238E27FC236}">
                <a16:creationId xmlns:a16="http://schemas.microsoft.com/office/drawing/2014/main" id="{7B09913E-FE70-48F4-9370-B1A7CAB6413C}"/>
              </a:ext>
            </a:extLst>
          </p:cNvPr>
          <p:cNvSpPr/>
          <p:nvPr/>
        </p:nvSpPr>
        <p:spPr>
          <a:xfrm>
            <a:off x="1906024" y="3374862"/>
            <a:ext cx="1100395" cy="45833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Security &amp; Preparedness</a:t>
            </a:r>
          </a:p>
        </p:txBody>
      </p:sp>
      <p:sp>
        <p:nvSpPr>
          <p:cNvPr id="14" name="Rectangle: Rounded Corners 13">
            <a:extLst>
              <a:ext uri="{FF2B5EF4-FFF2-40B4-BE49-F238E27FC236}">
                <a16:creationId xmlns:a16="http://schemas.microsoft.com/office/drawing/2014/main" id="{F6751F45-833B-43EE-AF23-5FA6DC59BDD3}"/>
              </a:ext>
            </a:extLst>
          </p:cNvPr>
          <p:cNvSpPr/>
          <p:nvPr/>
        </p:nvSpPr>
        <p:spPr>
          <a:xfrm>
            <a:off x="125830" y="3900673"/>
            <a:ext cx="1097516" cy="47353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Methodology, Measurement &amp; Statistics</a:t>
            </a:r>
            <a:endParaRPr lang="en-US" sz="1050" i="1" dirty="0"/>
          </a:p>
        </p:txBody>
      </p:sp>
      <p:sp>
        <p:nvSpPr>
          <p:cNvPr id="15" name="Rectangle: Rounded Corners 14">
            <a:extLst>
              <a:ext uri="{FF2B5EF4-FFF2-40B4-BE49-F238E27FC236}">
                <a16:creationId xmlns:a16="http://schemas.microsoft.com/office/drawing/2014/main" id="{72D8E516-1FC7-49E3-AED9-848778ADE8CD}"/>
              </a:ext>
            </a:extLst>
          </p:cNvPr>
          <p:cNvSpPr/>
          <p:nvPr/>
        </p:nvSpPr>
        <p:spPr>
          <a:xfrm>
            <a:off x="1990243" y="2226562"/>
            <a:ext cx="1117322" cy="26460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t>Law &amp; Science</a:t>
            </a:r>
            <a:endParaRPr lang="en-US" sz="1050" i="1" dirty="0"/>
          </a:p>
        </p:txBody>
      </p:sp>
      <p:sp>
        <p:nvSpPr>
          <p:cNvPr id="16" name="Rectangle: Rounded Corners 15">
            <a:extLst>
              <a:ext uri="{FF2B5EF4-FFF2-40B4-BE49-F238E27FC236}">
                <a16:creationId xmlns:a16="http://schemas.microsoft.com/office/drawing/2014/main" id="{51DF23CD-1C63-418B-9F59-AFB46EF0D8B4}"/>
              </a:ext>
            </a:extLst>
          </p:cNvPr>
          <p:cNvSpPr/>
          <p:nvPr/>
        </p:nvSpPr>
        <p:spPr>
          <a:xfrm>
            <a:off x="1906024" y="1622166"/>
            <a:ext cx="1225612" cy="44911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Science &amp; Technology Studies</a:t>
            </a:r>
          </a:p>
        </p:txBody>
      </p:sp>
      <p:sp>
        <p:nvSpPr>
          <p:cNvPr id="17" name="Rectangle: Rounded Corners 16">
            <a:extLst>
              <a:ext uri="{FF2B5EF4-FFF2-40B4-BE49-F238E27FC236}">
                <a16:creationId xmlns:a16="http://schemas.microsoft.com/office/drawing/2014/main" id="{53B614F2-7E88-4386-AABD-BC0368CA6B0A}"/>
              </a:ext>
            </a:extLst>
          </p:cNvPr>
          <p:cNvSpPr/>
          <p:nvPr/>
        </p:nvSpPr>
        <p:spPr>
          <a:xfrm>
            <a:off x="1929595" y="2708387"/>
            <a:ext cx="1177969" cy="49713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t>Decision, Risk &amp; Management Sciences</a:t>
            </a:r>
          </a:p>
        </p:txBody>
      </p:sp>
      <p:sp>
        <p:nvSpPr>
          <p:cNvPr id="18" name="Rectangle: Rounded Corners 17">
            <a:extLst>
              <a:ext uri="{FF2B5EF4-FFF2-40B4-BE49-F238E27FC236}">
                <a16:creationId xmlns:a16="http://schemas.microsoft.com/office/drawing/2014/main" id="{5F4F1C06-F878-4F0D-9BC7-E9CE8C590216}"/>
              </a:ext>
            </a:extLst>
          </p:cNvPr>
          <p:cNvSpPr/>
          <p:nvPr/>
        </p:nvSpPr>
        <p:spPr>
          <a:xfrm>
            <a:off x="478142" y="1915431"/>
            <a:ext cx="793253" cy="23654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Sociology</a:t>
            </a:r>
            <a:endParaRPr lang="en-US" sz="1050" i="1" dirty="0"/>
          </a:p>
        </p:txBody>
      </p:sp>
      <p:sp>
        <p:nvSpPr>
          <p:cNvPr id="34" name="Rectangle: Rounded Corners 33">
            <a:extLst>
              <a:ext uri="{FF2B5EF4-FFF2-40B4-BE49-F238E27FC236}">
                <a16:creationId xmlns:a16="http://schemas.microsoft.com/office/drawing/2014/main" id="{9D873A19-830F-4082-B6F6-B15A3E96CD83}"/>
              </a:ext>
            </a:extLst>
          </p:cNvPr>
          <p:cNvSpPr/>
          <p:nvPr/>
        </p:nvSpPr>
        <p:spPr>
          <a:xfrm>
            <a:off x="482440" y="725369"/>
            <a:ext cx="2264305" cy="600157"/>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Social and Economic Sciences</a:t>
            </a:r>
            <a:endParaRPr lang="en-US" sz="1050" i="1" dirty="0"/>
          </a:p>
        </p:txBody>
      </p:sp>
      <p:sp>
        <p:nvSpPr>
          <p:cNvPr id="68" name="Rectangle: Rounded Corners 67">
            <a:extLst>
              <a:ext uri="{FF2B5EF4-FFF2-40B4-BE49-F238E27FC236}">
                <a16:creationId xmlns:a16="http://schemas.microsoft.com/office/drawing/2014/main" id="{206B7BA2-ED53-486A-91EA-2B44B3054A30}"/>
              </a:ext>
            </a:extLst>
          </p:cNvPr>
          <p:cNvSpPr/>
          <p:nvPr/>
        </p:nvSpPr>
        <p:spPr>
          <a:xfrm>
            <a:off x="3586557" y="711384"/>
            <a:ext cx="2264306" cy="600157"/>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Behavioral and Cognitive Sciences</a:t>
            </a:r>
            <a:endParaRPr lang="en-US" sz="1050" i="1" dirty="0"/>
          </a:p>
        </p:txBody>
      </p:sp>
      <p:sp>
        <p:nvSpPr>
          <p:cNvPr id="77" name="Rectangle: Rounded Corners 76">
            <a:extLst>
              <a:ext uri="{FF2B5EF4-FFF2-40B4-BE49-F238E27FC236}">
                <a16:creationId xmlns:a16="http://schemas.microsoft.com/office/drawing/2014/main" id="{55806AA0-6077-49FC-8038-2776D6189AD9}"/>
              </a:ext>
            </a:extLst>
          </p:cNvPr>
          <p:cNvSpPr/>
          <p:nvPr/>
        </p:nvSpPr>
        <p:spPr>
          <a:xfrm>
            <a:off x="3403025" y="2074558"/>
            <a:ext cx="1049888" cy="35774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Biological Anthropology</a:t>
            </a:r>
            <a:endParaRPr lang="en-US" sz="1050" i="1" dirty="0"/>
          </a:p>
        </p:txBody>
      </p:sp>
      <p:sp>
        <p:nvSpPr>
          <p:cNvPr id="78" name="Rectangle: Rounded Corners 77">
            <a:extLst>
              <a:ext uri="{FF2B5EF4-FFF2-40B4-BE49-F238E27FC236}">
                <a16:creationId xmlns:a16="http://schemas.microsoft.com/office/drawing/2014/main" id="{6D7ACFD4-7807-4447-AF6F-215D80505D60}"/>
              </a:ext>
            </a:extLst>
          </p:cNvPr>
          <p:cNvSpPr/>
          <p:nvPr/>
        </p:nvSpPr>
        <p:spPr>
          <a:xfrm>
            <a:off x="3173463" y="2548280"/>
            <a:ext cx="1450187" cy="46728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Linguistics/Dynamic Language Infrastructure</a:t>
            </a:r>
            <a:endParaRPr lang="en-US" sz="1050" i="1" dirty="0"/>
          </a:p>
        </p:txBody>
      </p:sp>
      <p:sp>
        <p:nvSpPr>
          <p:cNvPr id="79" name="Rectangle: Rounded Corners 78">
            <a:extLst>
              <a:ext uri="{FF2B5EF4-FFF2-40B4-BE49-F238E27FC236}">
                <a16:creationId xmlns:a16="http://schemas.microsoft.com/office/drawing/2014/main" id="{13A76A56-E52D-49E2-AAF5-1F4F9B834ECC}"/>
              </a:ext>
            </a:extLst>
          </p:cNvPr>
          <p:cNvSpPr/>
          <p:nvPr/>
        </p:nvSpPr>
        <p:spPr>
          <a:xfrm>
            <a:off x="3367275" y="3996446"/>
            <a:ext cx="921427" cy="60015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Perception, Action, and Cognition</a:t>
            </a:r>
            <a:endParaRPr lang="en-US" sz="1050" i="1" dirty="0"/>
          </a:p>
        </p:txBody>
      </p:sp>
      <p:sp>
        <p:nvSpPr>
          <p:cNvPr id="80" name="Rectangle: Rounded Corners 79">
            <a:extLst>
              <a:ext uri="{FF2B5EF4-FFF2-40B4-BE49-F238E27FC236}">
                <a16:creationId xmlns:a16="http://schemas.microsoft.com/office/drawing/2014/main" id="{4842CBF0-8FAE-40C7-B943-6A1806537596}"/>
              </a:ext>
            </a:extLst>
          </p:cNvPr>
          <p:cNvSpPr/>
          <p:nvPr/>
        </p:nvSpPr>
        <p:spPr>
          <a:xfrm>
            <a:off x="3314581" y="3178596"/>
            <a:ext cx="1043274" cy="66836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Science of Learning &amp; Augmented Intelligence</a:t>
            </a:r>
            <a:endParaRPr lang="en-US" sz="1050" i="1" dirty="0"/>
          </a:p>
        </p:txBody>
      </p:sp>
      <p:sp>
        <p:nvSpPr>
          <p:cNvPr id="82" name="Rectangle: Rounded Corners 81">
            <a:extLst>
              <a:ext uri="{FF2B5EF4-FFF2-40B4-BE49-F238E27FC236}">
                <a16:creationId xmlns:a16="http://schemas.microsoft.com/office/drawing/2014/main" id="{386193AE-5048-42A6-AF47-C1EA8F40BA0C}"/>
              </a:ext>
            </a:extLst>
          </p:cNvPr>
          <p:cNvSpPr/>
          <p:nvPr/>
        </p:nvSpPr>
        <p:spPr>
          <a:xfrm>
            <a:off x="5286976" y="3996446"/>
            <a:ext cx="1121444" cy="33411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Developmental Sciences</a:t>
            </a:r>
            <a:endParaRPr lang="en-US" sz="1050" i="1" dirty="0"/>
          </a:p>
        </p:txBody>
      </p:sp>
      <p:sp>
        <p:nvSpPr>
          <p:cNvPr id="83" name="Rectangle: Rounded Corners 82">
            <a:extLst>
              <a:ext uri="{FF2B5EF4-FFF2-40B4-BE49-F238E27FC236}">
                <a16:creationId xmlns:a16="http://schemas.microsoft.com/office/drawing/2014/main" id="{7A3611DC-814C-42DC-ABD6-724B9B9C31CD}"/>
              </a:ext>
            </a:extLst>
          </p:cNvPr>
          <p:cNvSpPr/>
          <p:nvPr/>
        </p:nvSpPr>
        <p:spPr>
          <a:xfrm>
            <a:off x="5286975" y="3008006"/>
            <a:ext cx="973692" cy="35400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Social Psychology</a:t>
            </a:r>
            <a:endParaRPr lang="en-US" sz="1050" i="1" dirty="0"/>
          </a:p>
        </p:txBody>
      </p:sp>
      <p:sp>
        <p:nvSpPr>
          <p:cNvPr id="85" name="Rectangle: Rounded Corners 84">
            <a:extLst>
              <a:ext uri="{FF2B5EF4-FFF2-40B4-BE49-F238E27FC236}">
                <a16:creationId xmlns:a16="http://schemas.microsoft.com/office/drawing/2014/main" id="{F876A661-6384-4258-B341-1FEFD74B855E}"/>
              </a:ext>
            </a:extLst>
          </p:cNvPr>
          <p:cNvSpPr/>
          <p:nvPr/>
        </p:nvSpPr>
        <p:spPr>
          <a:xfrm>
            <a:off x="3441378" y="1671012"/>
            <a:ext cx="1084191" cy="32388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Cognitive Neuroscience</a:t>
            </a:r>
            <a:endParaRPr lang="en-US" sz="1050" i="1" dirty="0"/>
          </a:p>
        </p:txBody>
      </p:sp>
      <p:sp>
        <p:nvSpPr>
          <p:cNvPr id="86" name="Rectangle: Rounded Corners 85">
            <a:extLst>
              <a:ext uri="{FF2B5EF4-FFF2-40B4-BE49-F238E27FC236}">
                <a16:creationId xmlns:a16="http://schemas.microsoft.com/office/drawing/2014/main" id="{0B41F01A-3EF8-4843-AF77-E7DBAA72A97B}"/>
              </a:ext>
            </a:extLst>
          </p:cNvPr>
          <p:cNvSpPr/>
          <p:nvPr/>
        </p:nvSpPr>
        <p:spPr>
          <a:xfrm>
            <a:off x="5286976" y="3506381"/>
            <a:ext cx="1060553" cy="32818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Cultural Anthropology</a:t>
            </a:r>
          </a:p>
        </p:txBody>
      </p:sp>
      <p:sp>
        <p:nvSpPr>
          <p:cNvPr id="89" name="Rectangle: Rounded Corners 88">
            <a:extLst>
              <a:ext uri="{FF2B5EF4-FFF2-40B4-BE49-F238E27FC236}">
                <a16:creationId xmlns:a16="http://schemas.microsoft.com/office/drawing/2014/main" id="{8365A641-2535-4D34-8651-F453DEB90B41}"/>
              </a:ext>
            </a:extLst>
          </p:cNvPr>
          <p:cNvSpPr/>
          <p:nvPr/>
        </p:nvSpPr>
        <p:spPr>
          <a:xfrm>
            <a:off x="5144029" y="2226562"/>
            <a:ext cx="1355509" cy="61452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Human-Environment and Geographical Sciences </a:t>
            </a:r>
            <a:endParaRPr lang="en-US" sz="1050" i="1" dirty="0"/>
          </a:p>
        </p:txBody>
      </p:sp>
      <p:sp>
        <p:nvSpPr>
          <p:cNvPr id="90" name="Rectangle: Rounded Corners 89">
            <a:extLst>
              <a:ext uri="{FF2B5EF4-FFF2-40B4-BE49-F238E27FC236}">
                <a16:creationId xmlns:a16="http://schemas.microsoft.com/office/drawing/2014/main" id="{F472FB27-7340-4374-990F-6B755E63CE92}"/>
              </a:ext>
            </a:extLst>
          </p:cNvPr>
          <p:cNvSpPr/>
          <p:nvPr/>
        </p:nvSpPr>
        <p:spPr>
          <a:xfrm>
            <a:off x="5121629" y="1535082"/>
            <a:ext cx="1212979" cy="52059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Archaeology and Archaeometry</a:t>
            </a:r>
          </a:p>
        </p:txBody>
      </p:sp>
      <p:sp>
        <p:nvSpPr>
          <p:cNvPr id="91" name="Rectangle: Rounded Corners 90">
            <a:extLst>
              <a:ext uri="{FF2B5EF4-FFF2-40B4-BE49-F238E27FC236}">
                <a16:creationId xmlns:a16="http://schemas.microsoft.com/office/drawing/2014/main" id="{75A2E378-1223-4F7B-A378-E87D6DC9390F}"/>
              </a:ext>
            </a:extLst>
          </p:cNvPr>
          <p:cNvSpPr/>
          <p:nvPr/>
        </p:nvSpPr>
        <p:spPr>
          <a:xfrm>
            <a:off x="6092201" y="700528"/>
            <a:ext cx="2123111" cy="60015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SBE Office of Multidisciplinary Activities (SMA) </a:t>
            </a:r>
          </a:p>
        </p:txBody>
      </p:sp>
      <p:sp>
        <p:nvSpPr>
          <p:cNvPr id="92" name="Rectangle: Rounded Corners 91">
            <a:extLst>
              <a:ext uri="{FF2B5EF4-FFF2-40B4-BE49-F238E27FC236}">
                <a16:creationId xmlns:a16="http://schemas.microsoft.com/office/drawing/2014/main" id="{169C6284-78C3-446B-9B95-17985E867750}"/>
              </a:ext>
            </a:extLst>
          </p:cNvPr>
          <p:cNvSpPr/>
          <p:nvPr/>
        </p:nvSpPr>
        <p:spPr>
          <a:xfrm>
            <a:off x="7357135" y="1544148"/>
            <a:ext cx="1536559" cy="60526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SBE Research Experiences for Undergraduates Sites</a:t>
            </a:r>
          </a:p>
        </p:txBody>
      </p:sp>
      <p:sp>
        <p:nvSpPr>
          <p:cNvPr id="93" name="Rectangle: Rounded Corners 92">
            <a:extLst>
              <a:ext uri="{FF2B5EF4-FFF2-40B4-BE49-F238E27FC236}">
                <a16:creationId xmlns:a16="http://schemas.microsoft.com/office/drawing/2014/main" id="{4ED0FAA6-1285-41C6-9640-ABFDD9395AE3}"/>
              </a:ext>
            </a:extLst>
          </p:cNvPr>
          <p:cNvSpPr/>
          <p:nvPr/>
        </p:nvSpPr>
        <p:spPr>
          <a:xfrm>
            <a:off x="7305772" y="2356849"/>
            <a:ext cx="1545776" cy="47787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SBE Science of Broadening Participation</a:t>
            </a:r>
            <a:endParaRPr lang="en-US" sz="1050" i="1" dirty="0"/>
          </a:p>
        </p:txBody>
      </p:sp>
      <p:sp>
        <p:nvSpPr>
          <p:cNvPr id="95" name="Rectangle: Rounded Corners 94">
            <a:extLst>
              <a:ext uri="{FF2B5EF4-FFF2-40B4-BE49-F238E27FC236}">
                <a16:creationId xmlns:a16="http://schemas.microsoft.com/office/drawing/2014/main" id="{E0D30982-3768-4388-AD5A-19F3F374DA4A}"/>
              </a:ext>
            </a:extLst>
          </p:cNvPr>
          <p:cNvSpPr/>
          <p:nvPr/>
        </p:nvSpPr>
        <p:spPr>
          <a:xfrm>
            <a:off x="7396163" y="3078402"/>
            <a:ext cx="1526777" cy="43421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SBE Postdoctoral Research Fellowship</a:t>
            </a:r>
          </a:p>
        </p:txBody>
      </p:sp>
      <p:sp>
        <p:nvSpPr>
          <p:cNvPr id="96" name="Rectangle: Rounded Corners 95">
            <a:extLst>
              <a:ext uri="{FF2B5EF4-FFF2-40B4-BE49-F238E27FC236}">
                <a16:creationId xmlns:a16="http://schemas.microsoft.com/office/drawing/2014/main" id="{EBB03A7C-6515-441B-9175-B8E187236ECC}"/>
              </a:ext>
            </a:extLst>
          </p:cNvPr>
          <p:cNvSpPr/>
          <p:nvPr/>
        </p:nvSpPr>
        <p:spPr>
          <a:xfrm>
            <a:off x="7491221" y="3733440"/>
            <a:ext cx="1230246" cy="50523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Build and Broaden 3.0</a:t>
            </a:r>
            <a:endParaRPr lang="en-US" sz="900" i="1" dirty="0"/>
          </a:p>
        </p:txBody>
      </p:sp>
      <p:sp>
        <p:nvSpPr>
          <p:cNvPr id="98" name="Rectangle: Rounded Corners 97">
            <a:extLst>
              <a:ext uri="{FF2B5EF4-FFF2-40B4-BE49-F238E27FC236}">
                <a16:creationId xmlns:a16="http://schemas.microsoft.com/office/drawing/2014/main" id="{81F921C1-3D56-43DC-A210-C66EFCA3CEB6}"/>
              </a:ext>
            </a:extLst>
          </p:cNvPr>
          <p:cNvSpPr/>
          <p:nvPr/>
        </p:nvSpPr>
        <p:spPr>
          <a:xfrm>
            <a:off x="7353323" y="4334109"/>
            <a:ext cx="1664847" cy="43315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Ethics and Responsible Research</a:t>
            </a:r>
            <a:endParaRPr lang="en-US" sz="900" i="1" dirty="0"/>
          </a:p>
        </p:txBody>
      </p:sp>
      <p:sp>
        <p:nvSpPr>
          <p:cNvPr id="99" name="Rectangle: Rounded Corners 98">
            <a:extLst>
              <a:ext uri="{FF2B5EF4-FFF2-40B4-BE49-F238E27FC236}">
                <a16:creationId xmlns:a16="http://schemas.microsoft.com/office/drawing/2014/main" id="{F3B968D0-9F18-4F46-9BE0-5D4B7CADF4B8}"/>
              </a:ext>
            </a:extLst>
          </p:cNvPr>
          <p:cNvSpPr/>
          <p:nvPr/>
        </p:nvSpPr>
        <p:spPr>
          <a:xfrm>
            <a:off x="1897714" y="4087355"/>
            <a:ext cx="1108705" cy="45215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dirty="0"/>
              <a:t>Accountable Institutions &amp; Behavior</a:t>
            </a:r>
          </a:p>
        </p:txBody>
      </p:sp>
      <p:cxnSp>
        <p:nvCxnSpPr>
          <p:cNvPr id="8" name="Straight Connector 7">
            <a:extLst>
              <a:ext uri="{FF2B5EF4-FFF2-40B4-BE49-F238E27FC236}">
                <a16:creationId xmlns:a16="http://schemas.microsoft.com/office/drawing/2014/main" id="{4DCF2EC0-6602-4BB7-9EF0-A27230A399C6}"/>
              </a:ext>
            </a:extLst>
          </p:cNvPr>
          <p:cNvCxnSpPr>
            <a:cxnSpLocks/>
            <a:stCxn id="68" idx="2"/>
            <a:endCxn id="90" idx="1"/>
          </p:cNvCxnSpPr>
          <p:nvPr/>
        </p:nvCxnSpPr>
        <p:spPr>
          <a:xfrm rot="16200000" flipH="1">
            <a:off x="4678250" y="1352000"/>
            <a:ext cx="483837" cy="402919"/>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C6351E-E89F-4C84-AA22-9ACCBCEF7820}"/>
              </a:ext>
            </a:extLst>
          </p:cNvPr>
          <p:cNvCxnSpPr>
            <a:cxnSpLocks/>
            <a:stCxn id="68" idx="2"/>
            <a:endCxn id="89" idx="1"/>
          </p:cNvCxnSpPr>
          <p:nvPr/>
        </p:nvCxnSpPr>
        <p:spPr>
          <a:xfrm rot="16200000" flipH="1">
            <a:off x="4320227" y="1710023"/>
            <a:ext cx="1222284" cy="425319"/>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1FEE89-DC30-42D4-B05E-89B297B2B866}"/>
              </a:ext>
            </a:extLst>
          </p:cNvPr>
          <p:cNvCxnSpPr>
            <a:cxnSpLocks/>
            <a:stCxn id="91" idx="2"/>
            <a:endCxn id="92" idx="1"/>
          </p:cNvCxnSpPr>
          <p:nvPr/>
        </p:nvCxnSpPr>
        <p:spPr>
          <a:xfrm rot="16200000" flipH="1">
            <a:off x="6982399" y="1472042"/>
            <a:ext cx="546094" cy="203378"/>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C4BEB7-816C-4B15-B7DE-A4E675A98E4D}"/>
              </a:ext>
            </a:extLst>
          </p:cNvPr>
          <p:cNvCxnSpPr>
            <a:cxnSpLocks/>
            <a:stCxn id="91" idx="2"/>
            <a:endCxn id="93" idx="1"/>
          </p:cNvCxnSpPr>
          <p:nvPr/>
        </p:nvCxnSpPr>
        <p:spPr>
          <a:xfrm rot="16200000" flipH="1">
            <a:off x="6582215" y="1872226"/>
            <a:ext cx="1295099" cy="152015"/>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ABC2032A-B7D2-4434-A919-A8F1F59BF83A}"/>
              </a:ext>
            </a:extLst>
          </p:cNvPr>
          <p:cNvCxnSpPr>
            <a:cxnSpLocks/>
            <a:stCxn id="68" idx="2"/>
            <a:endCxn id="83" idx="1"/>
          </p:cNvCxnSpPr>
          <p:nvPr/>
        </p:nvCxnSpPr>
        <p:spPr>
          <a:xfrm rot="16200000" flipH="1">
            <a:off x="4066108" y="1964142"/>
            <a:ext cx="1873469" cy="568265"/>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3EF0621D-B71B-457F-ABC1-A471492B4C9C}"/>
              </a:ext>
            </a:extLst>
          </p:cNvPr>
          <p:cNvCxnSpPr>
            <a:cxnSpLocks/>
            <a:stCxn id="91" idx="2"/>
            <a:endCxn id="95" idx="1"/>
          </p:cNvCxnSpPr>
          <p:nvPr/>
        </p:nvCxnSpPr>
        <p:spPr>
          <a:xfrm rot="16200000" flipH="1">
            <a:off x="6277548" y="2176893"/>
            <a:ext cx="1994824" cy="242406"/>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2E0183D4-29C9-45FC-A997-78906A479DA3}"/>
              </a:ext>
            </a:extLst>
          </p:cNvPr>
          <p:cNvCxnSpPr>
            <a:cxnSpLocks/>
            <a:stCxn id="91" idx="2"/>
            <a:endCxn id="98" idx="1"/>
          </p:cNvCxnSpPr>
          <p:nvPr/>
        </p:nvCxnSpPr>
        <p:spPr>
          <a:xfrm rot="16200000" flipH="1">
            <a:off x="5628540" y="2825902"/>
            <a:ext cx="3250001" cy="199566"/>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052F692-3E29-46AF-A697-B36FAAF6D60F}"/>
              </a:ext>
            </a:extLst>
          </p:cNvPr>
          <p:cNvCxnSpPr>
            <a:cxnSpLocks/>
            <a:stCxn id="68" idx="2"/>
            <a:endCxn id="86" idx="1"/>
          </p:cNvCxnSpPr>
          <p:nvPr/>
        </p:nvCxnSpPr>
        <p:spPr>
          <a:xfrm rot="16200000" flipH="1">
            <a:off x="3823378" y="2206873"/>
            <a:ext cx="2358931" cy="568266"/>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43466492-D191-40D7-B856-BE5B33840F93}"/>
              </a:ext>
            </a:extLst>
          </p:cNvPr>
          <p:cNvCxnSpPr>
            <a:cxnSpLocks/>
            <a:stCxn id="91" idx="2"/>
            <a:endCxn id="96" idx="1"/>
          </p:cNvCxnSpPr>
          <p:nvPr/>
        </p:nvCxnSpPr>
        <p:spPr>
          <a:xfrm rot="16200000" flipH="1">
            <a:off x="5979803" y="2474639"/>
            <a:ext cx="2685373" cy="337464"/>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B2AADFD8-17B0-4B67-9AB0-8A4E746D8C14}"/>
              </a:ext>
            </a:extLst>
          </p:cNvPr>
          <p:cNvCxnSpPr>
            <a:cxnSpLocks/>
            <a:stCxn id="68" idx="2"/>
            <a:endCxn id="82" idx="1"/>
          </p:cNvCxnSpPr>
          <p:nvPr/>
        </p:nvCxnSpPr>
        <p:spPr>
          <a:xfrm rot="16200000" flipH="1">
            <a:off x="3576861" y="2453390"/>
            <a:ext cx="2851964" cy="568266"/>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87573E59-6216-4AF9-881A-2DF62624F167}"/>
              </a:ext>
            </a:extLst>
          </p:cNvPr>
          <p:cNvCxnSpPr>
            <a:cxnSpLocks/>
            <a:stCxn id="68" idx="2"/>
            <a:endCxn id="85" idx="3"/>
          </p:cNvCxnSpPr>
          <p:nvPr/>
        </p:nvCxnSpPr>
        <p:spPr>
          <a:xfrm rot="5400000">
            <a:off x="4361434" y="1475677"/>
            <a:ext cx="521412" cy="193141"/>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CB326656-660C-4EAA-9B89-84D3CE654383}"/>
              </a:ext>
            </a:extLst>
          </p:cNvPr>
          <p:cNvCxnSpPr>
            <a:cxnSpLocks/>
            <a:stCxn id="68" idx="2"/>
            <a:endCxn id="77" idx="3"/>
          </p:cNvCxnSpPr>
          <p:nvPr/>
        </p:nvCxnSpPr>
        <p:spPr>
          <a:xfrm rot="5400000">
            <a:off x="4114866" y="1649589"/>
            <a:ext cx="941892" cy="265797"/>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4F1B9BA3-6EB4-4B46-83EE-1C5468CAE87E}"/>
              </a:ext>
            </a:extLst>
          </p:cNvPr>
          <p:cNvCxnSpPr>
            <a:cxnSpLocks/>
            <a:stCxn id="68" idx="2"/>
            <a:endCxn id="78" idx="3"/>
          </p:cNvCxnSpPr>
          <p:nvPr/>
        </p:nvCxnSpPr>
        <p:spPr>
          <a:xfrm rot="5400000">
            <a:off x="3935989" y="1999202"/>
            <a:ext cx="1470382" cy="95060"/>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Connector: Elbow 124">
            <a:extLst>
              <a:ext uri="{FF2B5EF4-FFF2-40B4-BE49-F238E27FC236}">
                <a16:creationId xmlns:a16="http://schemas.microsoft.com/office/drawing/2014/main" id="{308619FF-33A2-4371-9D4F-C4ED3374D9F4}"/>
              </a:ext>
            </a:extLst>
          </p:cNvPr>
          <p:cNvCxnSpPr>
            <a:stCxn id="68" idx="2"/>
            <a:endCxn id="80" idx="3"/>
          </p:cNvCxnSpPr>
          <p:nvPr/>
        </p:nvCxnSpPr>
        <p:spPr>
          <a:xfrm rot="5400000">
            <a:off x="3437664" y="2231732"/>
            <a:ext cx="2201239" cy="360855"/>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44B147D4-BD9D-4862-B49B-DC5F98B03622}"/>
              </a:ext>
            </a:extLst>
          </p:cNvPr>
          <p:cNvCxnSpPr>
            <a:cxnSpLocks/>
            <a:stCxn id="68" idx="2"/>
            <a:endCxn id="79" idx="3"/>
          </p:cNvCxnSpPr>
          <p:nvPr/>
        </p:nvCxnSpPr>
        <p:spPr>
          <a:xfrm rot="5400000">
            <a:off x="3011214" y="2589029"/>
            <a:ext cx="2984984" cy="430008"/>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BB1604D2-C8BA-4302-87E2-C13D0BCF0403}"/>
              </a:ext>
            </a:extLst>
          </p:cNvPr>
          <p:cNvCxnSpPr>
            <a:stCxn id="34" idx="2"/>
            <a:endCxn id="14" idx="3"/>
          </p:cNvCxnSpPr>
          <p:nvPr/>
        </p:nvCxnSpPr>
        <p:spPr>
          <a:xfrm rot="5400000">
            <a:off x="13013" y="2535859"/>
            <a:ext cx="2811914" cy="391247"/>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548EF1E2-4FCC-495E-BFAE-E0B397C96815}"/>
              </a:ext>
            </a:extLst>
          </p:cNvPr>
          <p:cNvCxnSpPr>
            <a:stCxn id="99" idx="1"/>
            <a:endCxn id="34" idx="2"/>
          </p:cNvCxnSpPr>
          <p:nvPr/>
        </p:nvCxnSpPr>
        <p:spPr>
          <a:xfrm rot="10800000">
            <a:off x="1614594" y="1325525"/>
            <a:ext cx="283121" cy="2987906"/>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537326BF-5A33-4C8A-8AC8-9B91680E7F87}"/>
              </a:ext>
            </a:extLst>
          </p:cNvPr>
          <p:cNvCxnSpPr>
            <a:stCxn id="13" idx="1"/>
            <a:endCxn id="34" idx="2"/>
          </p:cNvCxnSpPr>
          <p:nvPr/>
        </p:nvCxnSpPr>
        <p:spPr>
          <a:xfrm rot="10800000">
            <a:off x="1614594" y="1325527"/>
            <a:ext cx="291431" cy="2278502"/>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Connector: Elbow 145">
            <a:extLst>
              <a:ext uri="{FF2B5EF4-FFF2-40B4-BE49-F238E27FC236}">
                <a16:creationId xmlns:a16="http://schemas.microsoft.com/office/drawing/2014/main" id="{4995D813-DC4E-4D92-8EE7-E1BB9BF6B4AF}"/>
              </a:ext>
            </a:extLst>
          </p:cNvPr>
          <p:cNvCxnSpPr>
            <a:cxnSpLocks/>
            <a:stCxn id="17" idx="1"/>
            <a:endCxn id="34" idx="2"/>
          </p:cNvCxnSpPr>
          <p:nvPr/>
        </p:nvCxnSpPr>
        <p:spPr>
          <a:xfrm rot="10800000">
            <a:off x="1614593" y="1325527"/>
            <a:ext cx="315002" cy="1631429"/>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CBFC98E8-5245-4C95-AE26-F829F81BF314}"/>
              </a:ext>
            </a:extLst>
          </p:cNvPr>
          <p:cNvCxnSpPr>
            <a:cxnSpLocks/>
            <a:stCxn id="15" idx="1"/>
            <a:endCxn id="34" idx="2"/>
          </p:cNvCxnSpPr>
          <p:nvPr/>
        </p:nvCxnSpPr>
        <p:spPr>
          <a:xfrm rot="10800000">
            <a:off x="1614593" y="1325527"/>
            <a:ext cx="375650" cy="1033337"/>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788F35B4-5F26-4A19-9BF5-630220C4657F}"/>
              </a:ext>
            </a:extLst>
          </p:cNvPr>
          <p:cNvCxnSpPr>
            <a:stCxn id="16" idx="1"/>
            <a:endCxn id="34" idx="2"/>
          </p:cNvCxnSpPr>
          <p:nvPr/>
        </p:nvCxnSpPr>
        <p:spPr>
          <a:xfrm rot="10800000">
            <a:off x="1614594" y="1325525"/>
            <a:ext cx="291431" cy="521198"/>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B3BB6AA4-D8A5-4808-848E-CA088FCA86F3}"/>
              </a:ext>
            </a:extLst>
          </p:cNvPr>
          <p:cNvCxnSpPr>
            <a:stCxn id="12" idx="3"/>
            <a:endCxn id="34" idx="2"/>
          </p:cNvCxnSpPr>
          <p:nvPr/>
        </p:nvCxnSpPr>
        <p:spPr>
          <a:xfrm flipV="1">
            <a:off x="1271395" y="1325526"/>
            <a:ext cx="343198" cy="2170979"/>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A9EACE57-138A-4809-A2B4-FBB8397D7517}"/>
              </a:ext>
            </a:extLst>
          </p:cNvPr>
          <p:cNvCxnSpPr>
            <a:cxnSpLocks/>
            <a:stCxn id="11" idx="3"/>
            <a:endCxn id="34" idx="2"/>
          </p:cNvCxnSpPr>
          <p:nvPr/>
        </p:nvCxnSpPr>
        <p:spPr>
          <a:xfrm flipV="1">
            <a:off x="1295066" y="1325526"/>
            <a:ext cx="319527" cy="1345841"/>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Connector: Elbow 155">
            <a:extLst>
              <a:ext uri="{FF2B5EF4-FFF2-40B4-BE49-F238E27FC236}">
                <a16:creationId xmlns:a16="http://schemas.microsoft.com/office/drawing/2014/main" id="{8855FB71-584A-4106-BB34-627086CAAE1D}"/>
              </a:ext>
            </a:extLst>
          </p:cNvPr>
          <p:cNvCxnSpPr>
            <a:stCxn id="18" idx="3"/>
            <a:endCxn id="34" idx="2"/>
          </p:cNvCxnSpPr>
          <p:nvPr/>
        </p:nvCxnSpPr>
        <p:spPr>
          <a:xfrm flipV="1">
            <a:off x="1271395" y="1325525"/>
            <a:ext cx="343198" cy="708180"/>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Connector: Elbow 157">
            <a:extLst>
              <a:ext uri="{FF2B5EF4-FFF2-40B4-BE49-F238E27FC236}">
                <a16:creationId xmlns:a16="http://schemas.microsoft.com/office/drawing/2014/main" id="{F5A633CE-D6B8-4AFE-9582-482900092CCC}"/>
              </a:ext>
            </a:extLst>
          </p:cNvPr>
          <p:cNvCxnSpPr>
            <a:stCxn id="10" idx="3"/>
            <a:endCxn id="34" idx="2"/>
          </p:cNvCxnSpPr>
          <p:nvPr/>
        </p:nvCxnSpPr>
        <p:spPr>
          <a:xfrm flipV="1">
            <a:off x="1304283" y="1325525"/>
            <a:ext cx="310310" cy="399152"/>
          </a:xfrm>
          <a:prstGeom prst="bentConnector2">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1A49854-4C01-A043-8226-D2D535B919B9}"/>
              </a:ext>
            </a:extLst>
          </p:cNvPr>
          <p:cNvSpPr txBox="1"/>
          <p:nvPr/>
        </p:nvSpPr>
        <p:spPr>
          <a:xfrm>
            <a:off x="3135746" y="3375456"/>
            <a:ext cx="6008254" cy="307777"/>
          </a:xfrm>
          <a:prstGeom prst="rect">
            <a:avLst/>
          </a:prstGeom>
          <a:noFill/>
        </p:spPr>
        <p:txBody>
          <a:bodyPr wrap="square">
            <a:spAutoFit/>
          </a:bodyPr>
          <a:lstStyle/>
          <a:p>
            <a:r>
              <a:rPr lang="en-US" b="0" i="0" u="none" strike="noStrike" dirty="0">
                <a:solidFill>
                  <a:srgbClr val="000000"/>
                </a:solidFill>
                <a:effectLst/>
              </a:rPr>
              <a:t> </a:t>
            </a:r>
            <a:endParaRPr lang="en-US" dirty="0"/>
          </a:p>
        </p:txBody>
      </p:sp>
    </p:spTree>
    <p:extLst>
      <p:ext uri="{BB962C8B-B14F-4D97-AF65-F5344CB8AC3E}">
        <p14:creationId xmlns:p14="http://schemas.microsoft.com/office/powerpoint/2010/main" val="256106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31843" y="812833"/>
            <a:ext cx="4010025" cy="1038225"/>
            <a:chOff x="4842457" y="1083777"/>
            <a:chExt cx="5346700" cy="1384300"/>
          </a:xfrm>
        </p:grpSpPr>
        <p:sp>
          <p:nvSpPr>
            <p:cNvPr id="3" name="object 3"/>
            <p:cNvSpPr/>
            <p:nvPr/>
          </p:nvSpPr>
          <p:spPr>
            <a:xfrm>
              <a:off x="4848807" y="1090127"/>
              <a:ext cx="5334000" cy="1371600"/>
            </a:xfrm>
            <a:custGeom>
              <a:avLst/>
              <a:gdLst/>
              <a:ahLst/>
              <a:cxnLst/>
              <a:rect l="l" t="t" r="r" b="b"/>
              <a:pathLst>
                <a:path w="5334000" h="1371600">
                  <a:moveTo>
                    <a:pt x="5333999" y="0"/>
                  </a:moveTo>
                  <a:lnTo>
                    <a:pt x="0" y="0"/>
                  </a:lnTo>
                  <a:lnTo>
                    <a:pt x="0" y="1371600"/>
                  </a:lnTo>
                  <a:lnTo>
                    <a:pt x="5333999" y="1371600"/>
                  </a:lnTo>
                  <a:lnTo>
                    <a:pt x="5333999" y="0"/>
                  </a:lnTo>
                  <a:close/>
                </a:path>
              </a:pathLst>
            </a:custGeom>
            <a:solidFill>
              <a:srgbClr val="44546A"/>
            </a:solidFill>
          </p:spPr>
          <p:txBody>
            <a:bodyPr wrap="square" lIns="0" tIns="0" rIns="0" bIns="0" rtlCol="0"/>
            <a:lstStyle/>
            <a:p>
              <a:endParaRPr sz="1050"/>
            </a:p>
          </p:txBody>
        </p:sp>
        <p:sp>
          <p:nvSpPr>
            <p:cNvPr id="4" name="object 4"/>
            <p:cNvSpPr/>
            <p:nvPr/>
          </p:nvSpPr>
          <p:spPr>
            <a:xfrm>
              <a:off x="4848807" y="1090127"/>
              <a:ext cx="5334000" cy="1371600"/>
            </a:xfrm>
            <a:custGeom>
              <a:avLst/>
              <a:gdLst/>
              <a:ahLst/>
              <a:cxnLst/>
              <a:rect l="l" t="t" r="r" b="b"/>
              <a:pathLst>
                <a:path w="5334000" h="1371600">
                  <a:moveTo>
                    <a:pt x="0" y="0"/>
                  </a:moveTo>
                  <a:lnTo>
                    <a:pt x="5334000" y="0"/>
                  </a:lnTo>
                  <a:lnTo>
                    <a:pt x="5334000" y="1371600"/>
                  </a:lnTo>
                  <a:lnTo>
                    <a:pt x="0" y="1371600"/>
                  </a:lnTo>
                  <a:lnTo>
                    <a:pt x="0" y="0"/>
                  </a:lnTo>
                  <a:close/>
                </a:path>
              </a:pathLst>
            </a:custGeom>
            <a:ln w="12700">
              <a:solidFill>
                <a:srgbClr val="E7E6E6"/>
              </a:solidFill>
            </a:ln>
          </p:spPr>
          <p:txBody>
            <a:bodyPr wrap="square" lIns="0" tIns="0" rIns="0" bIns="0" rtlCol="0"/>
            <a:lstStyle/>
            <a:p>
              <a:endParaRPr sz="1050"/>
            </a:p>
          </p:txBody>
        </p:sp>
      </p:grpSp>
      <p:sp>
        <p:nvSpPr>
          <p:cNvPr id="5" name="object 5"/>
          <p:cNvSpPr txBox="1"/>
          <p:nvPr/>
        </p:nvSpPr>
        <p:spPr>
          <a:xfrm>
            <a:off x="3731713" y="938403"/>
            <a:ext cx="3809524" cy="742191"/>
          </a:xfrm>
          <a:prstGeom prst="rect">
            <a:avLst/>
          </a:prstGeom>
        </p:spPr>
        <p:txBody>
          <a:bodyPr vert="horz" wrap="square" lIns="0" tIns="23813" rIns="0" bIns="0" rtlCol="0">
            <a:spAutoFit/>
          </a:bodyPr>
          <a:lstStyle/>
          <a:p>
            <a:pPr marL="1530191" marR="3810" indent="-1521142">
              <a:lnSpc>
                <a:spcPts val="2843"/>
              </a:lnSpc>
              <a:spcBef>
                <a:spcPts val="188"/>
              </a:spcBef>
            </a:pPr>
            <a:r>
              <a:rPr sz="2400" spc="-153" dirty="0">
                <a:solidFill>
                  <a:srgbClr val="FFFFFF"/>
                </a:solidFill>
                <a:latin typeface="Calibri" panose="020F0502020204030204" pitchFamily="34" charset="0"/>
                <a:cs typeface="Calibri" panose="020F0502020204030204" pitchFamily="34" charset="0"/>
              </a:rPr>
              <a:t>O</a:t>
            </a:r>
            <a:r>
              <a:rPr sz="2400" spc="-83" dirty="0">
                <a:solidFill>
                  <a:srgbClr val="FFFFFF"/>
                </a:solidFill>
                <a:latin typeface="Calibri" panose="020F0502020204030204" pitchFamily="34" charset="0"/>
                <a:cs typeface="Calibri" panose="020F0502020204030204" pitchFamily="34" charset="0"/>
              </a:rPr>
              <a:t>f</a:t>
            </a:r>
            <a:r>
              <a:rPr sz="2400" spc="60" dirty="0">
                <a:solidFill>
                  <a:srgbClr val="FFFFFF"/>
                </a:solidFill>
                <a:latin typeface="Calibri" panose="020F0502020204030204" pitchFamily="34" charset="0"/>
                <a:cs typeface="Calibri" panose="020F0502020204030204" pitchFamily="34" charset="0"/>
              </a:rPr>
              <a:t>f</a:t>
            </a:r>
            <a:r>
              <a:rPr sz="2400" spc="15" dirty="0">
                <a:solidFill>
                  <a:srgbClr val="FFFFFF"/>
                </a:solidFill>
                <a:latin typeface="Calibri" panose="020F0502020204030204" pitchFamily="34" charset="0"/>
                <a:cs typeface="Calibri" panose="020F0502020204030204" pitchFamily="34" charset="0"/>
              </a:rPr>
              <a:t>i</a:t>
            </a:r>
            <a:r>
              <a:rPr sz="2400" spc="-191" dirty="0">
                <a:solidFill>
                  <a:srgbClr val="FFFFFF"/>
                </a:solidFill>
                <a:latin typeface="Calibri" panose="020F0502020204030204" pitchFamily="34" charset="0"/>
                <a:cs typeface="Calibri" panose="020F0502020204030204" pitchFamily="34" charset="0"/>
              </a:rPr>
              <a:t>c</a:t>
            </a:r>
            <a:r>
              <a:rPr sz="2400" spc="-143" dirty="0">
                <a:solidFill>
                  <a:srgbClr val="FFFFFF"/>
                </a:solidFill>
                <a:latin typeface="Calibri" panose="020F0502020204030204" pitchFamily="34" charset="0"/>
                <a:cs typeface="Calibri" panose="020F0502020204030204" pitchFamily="34" charset="0"/>
              </a:rPr>
              <a:t>e</a:t>
            </a:r>
            <a:r>
              <a:rPr sz="2400" spc="-131" dirty="0">
                <a:solidFill>
                  <a:srgbClr val="FFFFFF"/>
                </a:solidFill>
                <a:latin typeface="Calibri" panose="020F0502020204030204" pitchFamily="34" charset="0"/>
                <a:cs typeface="Calibri" panose="020F0502020204030204" pitchFamily="34" charset="0"/>
              </a:rPr>
              <a:t> </a:t>
            </a:r>
            <a:r>
              <a:rPr sz="2400" spc="-75" dirty="0">
                <a:solidFill>
                  <a:srgbClr val="FFFFFF"/>
                </a:solidFill>
                <a:latin typeface="Calibri" panose="020F0502020204030204" pitchFamily="34" charset="0"/>
                <a:cs typeface="Calibri" panose="020F0502020204030204" pitchFamily="34" charset="0"/>
              </a:rPr>
              <a:t>o</a:t>
            </a:r>
            <a:r>
              <a:rPr sz="2400" spc="64" dirty="0">
                <a:solidFill>
                  <a:srgbClr val="FFFFFF"/>
                </a:solidFill>
                <a:latin typeface="Calibri" panose="020F0502020204030204" pitchFamily="34" charset="0"/>
                <a:cs typeface="Calibri" panose="020F0502020204030204" pitchFamily="34" charset="0"/>
              </a:rPr>
              <a:t>f</a:t>
            </a:r>
            <a:r>
              <a:rPr sz="2400" spc="-127" dirty="0">
                <a:solidFill>
                  <a:srgbClr val="FFFFFF"/>
                </a:solidFill>
                <a:latin typeface="Calibri" panose="020F0502020204030204" pitchFamily="34" charset="0"/>
                <a:cs typeface="Calibri" panose="020F0502020204030204" pitchFamily="34" charset="0"/>
              </a:rPr>
              <a:t> </a:t>
            </a:r>
            <a:r>
              <a:rPr sz="2400" spc="135" dirty="0">
                <a:solidFill>
                  <a:srgbClr val="FFFFFF"/>
                </a:solidFill>
                <a:latin typeface="Calibri" panose="020F0502020204030204" pitchFamily="34" charset="0"/>
                <a:cs typeface="Calibri" panose="020F0502020204030204" pitchFamily="34" charset="0"/>
              </a:rPr>
              <a:t>t</a:t>
            </a:r>
            <a:r>
              <a:rPr sz="2400" spc="-105" dirty="0">
                <a:solidFill>
                  <a:srgbClr val="FFFFFF"/>
                </a:solidFill>
                <a:latin typeface="Calibri" panose="020F0502020204030204" pitchFamily="34" charset="0"/>
                <a:cs typeface="Calibri" panose="020F0502020204030204" pitchFamily="34" charset="0"/>
              </a:rPr>
              <a:t>h</a:t>
            </a:r>
            <a:r>
              <a:rPr sz="2400" spc="-109" dirty="0">
                <a:solidFill>
                  <a:srgbClr val="FFFFFF"/>
                </a:solidFill>
                <a:latin typeface="Calibri" panose="020F0502020204030204" pitchFamily="34" charset="0"/>
                <a:cs typeface="Calibri" panose="020F0502020204030204" pitchFamily="34" charset="0"/>
              </a:rPr>
              <a:t>e</a:t>
            </a:r>
            <a:r>
              <a:rPr sz="2400" spc="-131" dirty="0">
                <a:solidFill>
                  <a:srgbClr val="FFFFFF"/>
                </a:solidFill>
                <a:latin typeface="Calibri" panose="020F0502020204030204" pitchFamily="34" charset="0"/>
                <a:cs typeface="Calibri" panose="020F0502020204030204" pitchFamily="34" charset="0"/>
              </a:rPr>
              <a:t> </a:t>
            </a:r>
            <a:r>
              <a:rPr sz="2400" spc="-217" dirty="0">
                <a:solidFill>
                  <a:srgbClr val="FFFFFF"/>
                </a:solidFill>
                <a:latin typeface="Calibri" panose="020F0502020204030204" pitchFamily="34" charset="0"/>
                <a:cs typeface="Calibri" panose="020F0502020204030204" pitchFamily="34" charset="0"/>
              </a:rPr>
              <a:t>A</a:t>
            </a:r>
            <a:r>
              <a:rPr sz="2400" spc="-266" dirty="0">
                <a:solidFill>
                  <a:srgbClr val="FFFFFF"/>
                </a:solidFill>
                <a:latin typeface="Calibri" panose="020F0502020204030204" pitchFamily="34" charset="0"/>
                <a:cs typeface="Calibri" panose="020F0502020204030204" pitchFamily="34" charset="0"/>
              </a:rPr>
              <a:t>ss</a:t>
            </a:r>
            <a:r>
              <a:rPr sz="2400" spc="15" dirty="0">
                <a:solidFill>
                  <a:srgbClr val="FFFFFF"/>
                </a:solidFill>
                <a:latin typeface="Calibri" panose="020F0502020204030204" pitchFamily="34" charset="0"/>
                <a:cs typeface="Calibri" panose="020F0502020204030204" pitchFamily="34" charset="0"/>
              </a:rPr>
              <a:t>i</a:t>
            </a:r>
            <a:r>
              <a:rPr sz="2400" spc="-293" dirty="0">
                <a:solidFill>
                  <a:srgbClr val="FFFFFF"/>
                </a:solidFill>
                <a:latin typeface="Calibri" panose="020F0502020204030204" pitchFamily="34" charset="0"/>
                <a:cs typeface="Calibri" panose="020F0502020204030204" pitchFamily="34" charset="0"/>
              </a:rPr>
              <a:t>s</a:t>
            </a:r>
            <a:r>
              <a:rPr sz="2400" spc="109" dirty="0">
                <a:solidFill>
                  <a:srgbClr val="FFFFFF"/>
                </a:solidFill>
                <a:latin typeface="Calibri" panose="020F0502020204030204" pitchFamily="34" charset="0"/>
                <a:cs typeface="Calibri" panose="020F0502020204030204" pitchFamily="34" charset="0"/>
              </a:rPr>
              <a:t>t</a:t>
            </a:r>
            <a:r>
              <a:rPr sz="2400" spc="-188" dirty="0">
                <a:solidFill>
                  <a:srgbClr val="FFFFFF"/>
                </a:solidFill>
                <a:latin typeface="Calibri" panose="020F0502020204030204" pitchFamily="34" charset="0"/>
                <a:cs typeface="Calibri" panose="020F0502020204030204" pitchFamily="34" charset="0"/>
              </a:rPr>
              <a:t>a</a:t>
            </a:r>
            <a:r>
              <a:rPr sz="2400" spc="-94" dirty="0">
                <a:solidFill>
                  <a:srgbClr val="FFFFFF"/>
                </a:solidFill>
                <a:latin typeface="Calibri" panose="020F0502020204030204" pitchFamily="34" charset="0"/>
                <a:cs typeface="Calibri" panose="020F0502020204030204" pitchFamily="34" charset="0"/>
              </a:rPr>
              <a:t>n</a:t>
            </a:r>
            <a:r>
              <a:rPr sz="2400" spc="135" dirty="0">
                <a:solidFill>
                  <a:srgbClr val="FFFFFF"/>
                </a:solidFill>
                <a:latin typeface="Calibri" panose="020F0502020204030204" pitchFamily="34" charset="0"/>
                <a:cs typeface="Calibri" panose="020F0502020204030204" pitchFamily="34" charset="0"/>
              </a:rPr>
              <a:t>t</a:t>
            </a:r>
            <a:r>
              <a:rPr sz="2400" spc="-124" dirty="0">
                <a:solidFill>
                  <a:srgbClr val="FFFFFF"/>
                </a:solidFill>
                <a:latin typeface="Calibri" panose="020F0502020204030204" pitchFamily="34" charset="0"/>
                <a:cs typeface="Calibri" panose="020F0502020204030204" pitchFamily="34" charset="0"/>
              </a:rPr>
              <a:t> </a:t>
            </a:r>
            <a:r>
              <a:rPr sz="2400" spc="-180" dirty="0">
                <a:solidFill>
                  <a:srgbClr val="FFFFFF"/>
                </a:solidFill>
                <a:latin typeface="Calibri" panose="020F0502020204030204" pitchFamily="34" charset="0"/>
                <a:cs typeface="Calibri" panose="020F0502020204030204" pitchFamily="34" charset="0"/>
              </a:rPr>
              <a:t>D</a:t>
            </a:r>
            <a:r>
              <a:rPr sz="2400" spc="-56" dirty="0">
                <a:solidFill>
                  <a:srgbClr val="FFFFFF"/>
                </a:solidFill>
                <a:latin typeface="Calibri" panose="020F0502020204030204" pitchFamily="34" charset="0"/>
                <a:cs typeface="Calibri" panose="020F0502020204030204" pitchFamily="34" charset="0"/>
              </a:rPr>
              <a:t>i</a:t>
            </a:r>
            <a:r>
              <a:rPr sz="2400" dirty="0">
                <a:solidFill>
                  <a:srgbClr val="FFFFFF"/>
                </a:solidFill>
                <a:latin typeface="Calibri" panose="020F0502020204030204" pitchFamily="34" charset="0"/>
                <a:cs typeface="Calibri" panose="020F0502020204030204" pitchFamily="34" charset="0"/>
              </a:rPr>
              <a:t>r</a:t>
            </a:r>
            <a:r>
              <a:rPr sz="2400" spc="-146" dirty="0">
                <a:solidFill>
                  <a:srgbClr val="FFFFFF"/>
                </a:solidFill>
                <a:latin typeface="Calibri" panose="020F0502020204030204" pitchFamily="34" charset="0"/>
                <a:cs typeface="Calibri" panose="020F0502020204030204" pitchFamily="34" charset="0"/>
              </a:rPr>
              <a:t>e</a:t>
            </a:r>
            <a:r>
              <a:rPr sz="2400" spc="-191" dirty="0">
                <a:solidFill>
                  <a:srgbClr val="FFFFFF"/>
                </a:solidFill>
                <a:latin typeface="Calibri" panose="020F0502020204030204" pitchFamily="34" charset="0"/>
                <a:cs typeface="Calibri" panose="020F0502020204030204" pitchFamily="34" charset="0"/>
              </a:rPr>
              <a:t>c</a:t>
            </a:r>
            <a:r>
              <a:rPr sz="2400" spc="113" dirty="0">
                <a:solidFill>
                  <a:srgbClr val="FFFFFF"/>
                </a:solidFill>
                <a:latin typeface="Calibri" panose="020F0502020204030204" pitchFamily="34" charset="0"/>
                <a:cs typeface="Calibri" panose="020F0502020204030204" pitchFamily="34" charset="0"/>
              </a:rPr>
              <a:t>t</a:t>
            </a:r>
            <a:r>
              <a:rPr sz="2400" spc="-75" dirty="0">
                <a:solidFill>
                  <a:srgbClr val="FFFFFF"/>
                </a:solidFill>
                <a:latin typeface="Calibri" panose="020F0502020204030204" pitchFamily="34" charset="0"/>
                <a:cs typeface="Calibri" panose="020F0502020204030204" pitchFamily="34" charset="0"/>
              </a:rPr>
              <a:t>o</a:t>
            </a:r>
            <a:r>
              <a:rPr sz="2400" spc="30" dirty="0">
                <a:solidFill>
                  <a:srgbClr val="FFFFFF"/>
                </a:solidFill>
                <a:latin typeface="Calibri" panose="020F0502020204030204" pitchFamily="34" charset="0"/>
                <a:cs typeface="Calibri" panose="020F0502020204030204" pitchFamily="34" charset="0"/>
              </a:rPr>
              <a:t>r  </a:t>
            </a:r>
            <a:r>
              <a:rPr sz="2400" spc="-184" dirty="0">
                <a:solidFill>
                  <a:srgbClr val="FFFFFF"/>
                </a:solidFill>
                <a:latin typeface="Calibri" panose="020F0502020204030204" pitchFamily="34" charset="0"/>
                <a:cs typeface="Calibri" panose="020F0502020204030204" pitchFamily="34" charset="0"/>
              </a:rPr>
              <a:t>(OAD)</a:t>
            </a:r>
            <a:endParaRPr sz="2400" dirty="0">
              <a:latin typeface="Calibri" panose="020F0502020204030204" pitchFamily="34" charset="0"/>
              <a:cs typeface="Calibri" panose="020F0502020204030204" pitchFamily="34" charset="0"/>
            </a:endParaRPr>
          </a:p>
        </p:txBody>
      </p:sp>
      <p:grpSp>
        <p:nvGrpSpPr>
          <p:cNvPr id="6" name="object 6"/>
          <p:cNvGrpSpPr/>
          <p:nvPr/>
        </p:nvGrpSpPr>
        <p:grpSpPr>
          <a:xfrm>
            <a:off x="2831743" y="2127283"/>
            <a:ext cx="2466975" cy="1123950"/>
            <a:chOff x="3775657" y="2836377"/>
            <a:chExt cx="3289300" cy="1498600"/>
          </a:xfrm>
        </p:grpSpPr>
        <p:sp>
          <p:nvSpPr>
            <p:cNvPr id="7" name="object 7"/>
            <p:cNvSpPr/>
            <p:nvPr/>
          </p:nvSpPr>
          <p:spPr>
            <a:xfrm>
              <a:off x="3782007" y="2842727"/>
              <a:ext cx="3276600" cy="1485900"/>
            </a:xfrm>
            <a:custGeom>
              <a:avLst/>
              <a:gdLst/>
              <a:ahLst/>
              <a:cxnLst/>
              <a:rect l="l" t="t" r="r" b="b"/>
              <a:pathLst>
                <a:path w="3276600" h="1485900">
                  <a:moveTo>
                    <a:pt x="3276599" y="0"/>
                  </a:moveTo>
                  <a:lnTo>
                    <a:pt x="0" y="0"/>
                  </a:lnTo>
                  <a:lnTo>
                    <a:pt x="0" y="1485900"/>
                  </a:lnTo>
                  <a:lnTo>
                    <a:pt x="3276599" y="1485900"/>
                  </a:lnTo>
                  <a:lnTo>
                    <a:pt x="3276599" y="0"/>
                  </a:lnTo>
                  <a:close/>
                </a:path>
              </a:pathLst>
            </a:custGeom>
            <a:solidFill>
              <a:srgbClr val="44546A"/>
            </a:solidFill>
          </p:spPr>
          <p:txBody>
            <a:bodyPr wrap="square" lIns="0" tIns="0" rIns="0" bIns="0" rtlCol="0"/>
            <a:lstStyle/>
            <a:p>
              <a:endParaRPr sz="1050"/>
            </a:p>
          </p:txBody>
        </p:sp>
        <p:sp>
          <p:nvSpPr>
            <p:cNvPr id="8" name="object 8"/>
            <p:cNvSpPr/>
            <p:nvPr/>
          </p:nvSpPr>
          <p:spPr>
            <a:xfrm>
              <a:off x="3782007" y="2842727"/>
              <a:ext cx="3276600" cy="1485900"/>
            </a:xfrm>
            <a:custGeom>
              <a:avLst/>
              <a:gdLst/>
              <a:ahLst/>
              <a:cxnLst/>
              <a:rect l="l" t="t" r="r" b="b"/>
              <a:pathLst>
                <a:path w="3276600" h="1485900">
                  <a:moveTo>
                    <a:pt x="0" y="0"/>
                  </a:moveTo>
                  <a:lnTo>
                    <a:pt x="3276600" y="0"/>
                  </a:lnTo>
                  <a:lnTo>
                    <a:pt x="3276600" y="1485900"/>
                  </a:lnTo>
                  <a:lnTo>
                    <a:pt x="0" y="1485900"/>
                  </a:lnTo>
                  <a:lnTo>
                    <a:pt x="0" y="0"/>
                  </a:lnTo>
                  <a:close/>
                </a:path>
              </a:pathLst>
            </a:custGeom>
            <a:ln w="12700">
              <a:solidFill>
                <a:srgbClr val="E7E6E6"/>
              </a:solidFill>
            </a:ln>
          </p:spPr>
          <p:txBody>
            <a:bodyPr wrap="square" lIns="0" tIns="0" rIns="0" bIns="0" rtlCol="0"/>
            <a:lstStyle/>
            <a:p>
              <a:endParaRPr sz="1050"/>
            </a:p>
          </p:txBody>
        </p:sp>
      </p:grpSp>
      <p:sp>
        <p:nvSpPr>
          <p:cNvPr id="9" name="object 9"/>
          <p:cNvSpPr txBox="1"/>
          <p:nvPr/>
        </p:nvSpPr>
        <p:spPr>
          <a:xfrm>
            <a:off x="2977690" y="2249042"/>
            <a:ext cx="2175034" cy="837506"/>
          </a:xfrm>
          <a:prstGeom prst="rect">
            <a:avLst/>
          </a:prstGeom>
        </p:spPr>
        <p:txBody>
          <a:bodyPr vert="horz" wrap="square" lIns="0" tIns="7144" rIns="0" bIns="0" rtlCol="0">
            <a:spAutoFit/>
          </a:bodyPr>
          <a:lstStyle/>
          <a:p>
            <a:pPr marL="9049" marR="3810" algn="ctr">
              <a:lnSpc>
                <a:spcPct val="100800"/>
              </a:lnSpc>
              <a:spcBef>
                <a:spcPts val="56"/>
              </a:spcBef>
            </a:pPr>
            <a:r>
              <a:rPr sz="1800" spc="-143" dirty="0">
                <a:solidFill>
                  <a:srgbClr val="FFFFFF"/>
                </a:solidFill>
                <a:latin typeface="Calibri" panose="020F0502020204030204" pitchFamily="34" charset="0"/>
                <a:cs typeface="Calibri" panose="020F0502020204030204" pitchFamily="34" charset="0"/>
              </a:rPr>
              <a:t>D</a:t>
            </a:r>
            <a:r>
              <a:rPr sz="1800" spc="-45" dirty="0">
                <a:solidFill>
                  <a:srgbClr val="FFFFFF"/>
                </a:solidFill>
                <a:latin typeface="Calibri" panose="020F0502020204030204" pitchFamily="34" charset="0"/>
                <a:cs typeface="Calibri" panose="020F0502020204030204" pitchFamily="34" charset="0"/>
              </a:rPr>
              <a:t>i</a:t>
            </a:r>
            <a:r>
              <a:rPr sz="1800" spc="-90" dirty="0">
                <a:solidFill>
                  <a:srgbClr val="FFFFFF"/>
                </a:solidFill>
                <a:latin typeface="Calibri" panose="020F0502020204030204" pitchFamily="34" charset="0"/>
                <a:cs typeface="Calibri" panose="020F0502020204030204" pitchFamily="34" charset="0"/>
              </a:rPr>
              <a:t>v</a:t>
            </a:r>
            <a:r>
              <a:rPr sz="1800" spc="11" dirty="0">
                <a:solidFill>
                  <a:srgbClr val="FFFFFF"/>
                </a:solidFill>
                <a:latin typeface="Calibri" panose="020F0502020204030204" pitchFamily="34" charset="0"/>
                <a:cs typeface="Calibri" panose="020F0502020204030204" pitchFamily="34" charset="0"/>
              </a:rPr>
              <a:t>i</a:t>
            </a:r>
            <a:r>
              <a:rPr sz="1800" spc="-131" dirty="0">
                <a:solidFill>
                  <a:srgbClr val="FFFFFF"/>
                </a:solidFill>
                <a:latin typeface="Calibri" panose="020F0502020204030204" pitchFamily="34" charset="0"/>
                <a:cs typeface="Calibri" panose="020F0502020204030204" pitchFamily="34" charset="0"/>
              </a:rPr>
              <a:t>s</a:t>
            </a:r>
            <a:r>
              <a:rPr sz="1800" spc="-56" dirty="0">
                <a:solidFill>
                  <a:srgbClr val="FFFFFF"/>
                </a:solidFill>
                <a:latin typeface="Calibri" panose="020F0502020204030204" pitchFamily="34" charset="0"/>
                <a:cs typeface="Calibri" panose="020F0502020204030204" pitchFamily="34" charset="0"/>
              </a:rPr>
              <a:t>ion</a:t>
            </a:r>
            <a:r>
              <a:rPr sz="1800" spc="-98" dirty="0">
                <a:solidFill>
                  <a:srgbClr val="FFFFFF"/>
                </a:solidFill>
                <a:latin typeface="Calibri" panose="020F0502020204030204" pitchFamily="34" charset="0"/>
                <a:cs typeface="Calibri" panose="020F0502020204030204" pitchFamily="34" charset="0"/>
              </a:rPr>
              <a:t> </a:t>
            </a:r>
            <a:r>
              <a:rPr sz="1800" spc="-56" dirty="0">
                <a:solidFill>
                  <a:srgbClr val="FFFFFF"/>
                </a:solidFill>
                <a:latin typeface="Calibri" panose="020F0502020204030204" pitchFamily="34" charset="0"/>
                <a:cs typeface="Calibri" panose="020F0502020204030204" pitchFamily="34" charset="0"/>
              </a:rPr>
              <a:t>o</a:t>
            </a:r>
            <a:r>
              <a:rPr sz="1800" spc="49" dirty="0">
                <a:solidFill>
                  <a:srgbClr val="FFFFFF"/>
                </a:solidFill>
                <a:latin typeface="Calibri" panose="020F0502020204030204" pitchFamily="34" charset="0"/>
                <a:cs typeface="Calibri" panose="020F0502020204030204" pitchFamily="34" charset="0"/>
              </a:rPr>
              <a:t>f</a:t>
            </a:r>
            <a:r>
              <a:rPr sz="1800" spc="-94" dirty="0">
                <a:solidFill>
                  <a:srgbClr val="FFFFFF"/>
                </a:solidFill>
                <a:latin typeface="Calibri" panose="020F0502020204030204" pitchFamily="34" charset="0"/>
                <a:cs typeface="Calibri" panose="020F0502020204030204" pitchFamily="34" charset="0"/>
              </a:rPr>
              <a:t> </a:t>
            </a:r>
            <a:r>
              <a:rPr sz="1800" spc="-360" dirty="0">
                <a:solidFill>
                  <a:srgbClr val="FFFFFF"/>
                </a:solidFill>
                <a:latin typeface="Calibri" panose="020F0502020204030204" pitchFamily="34" charset="0"/>
                <a:cs typeface="Calibri" panose="020F0502020204030204" pitchFamily="34" charset="0"/>
              </a:rPr>
              <a:t>R</a:t>
            </a:r>
            <a:r>
              <a:rPr sz="1800" spc="-109" dirty="0">
                <a:solidFill>
                  <a:srgbClr val="FFFFFF"/>
                </a:solidFill>
                <a:latin typeface="Calibri" panose="020F0502020204030204" pitchFamily="34" charset="0"/>
                <a:cs typeface="Calibri" panose="020F0502020204030204" pitchFamily="34" charset="0"/>
              </a:rPr>
              <a:t>e</a:t>
            </a:r>
            <a:r>
              <a:rPr sz="1800" spc="-150" dirty="0">
                <a:solidFill>
                  <a:srgbClr val="FFFFFF"/>
                </a:solidFill>
                <a:latin typeface="Calibri" panose="020F0502020204030204" pitchFamily="34" charset="0"/>
                <a:cs typeface="Calibri" panose="020F0502020204030204" pitchFamily="34" charset="0"/>
              </a:rPr>
              <a:t>s</a:t>
            </a:r>
            <a:r>
              <a:rPr sz="1800" spc="-161" dirty="0">
                <a:solidFill>
                  <a:srgbClr val="FFFFFF"/>
                </a:solidFill>
                <a:latin typeface="Calibri" panose="020F0502020204030204" pitchFamily="34" charset="0"/>
                <a:cs typeface="Calibri" panose="020F0502020204030204" pitchFamily="34" charset="0"/>
              </a:rPr>
              <a:t>e</a:t>
            </a:r>
            <a:r>
              <a:rPr sz="1800" spc="-143" dirty="0">
                <a:solidFill>
                  <a:srgbClr val="FFFFFF"/>
                </a:solidFill>
                <a:latin typeface="Calibri" panose="020F0502020204030204" pitchFamily="34" charset="0"/>
                <a:cs typeface="Calibri" panose="020F0502020204030204" pitchFamily="34" charset="0"/>
              </a:rPr>
              <a:t>a</a:t>
            </a:r>
            <a:r>
              <a:rPr sz="1800" dirty="0">
                <a:solidFill>
                  <a:srgbClr val="FFFFFF"/>
                </a:solidFill>
                <a:latin typeface="Calibri" panose="020F0502020204030204" pitchFamily="34" charset="0"/>
                <a:cs typeface="Calibri" panose="020F0502020204030204" pitchFamily="34" charset="0"/>
              </a:rPr>
              <a:t>r</a:t>
            </a:r>
            <a:r>
              <a:rPr sz="1800" spc="-146" dirty="0">
                <a:solidFill>
                  <a:srgbClr val="FFFFFF"/>
                </a:solidFill>
                <a:latin typeface="Calibri" panose="020F0502020204030204" pitchFamily="34" charset="0"/>
                <a:cs typeface="Calibri" panose="020F0502020204030204" pitchFamily="34" charset="0"/>
              </a:rPr>
              <a:t>c</a:t>
            </a:r>
            <a:r>
              <a:rPr sz="1800" spc="-56" dirty="0">
                <a:solidFill>
                  <a:srgbClr val="FFFFFF"/>
                </a:solidFill>
                <a:latin typeface="Calibri" panose="020F0502020204030204" pitchFamily="34" charset="0"/>
                <a:cs typeface="Calibri" panose="020F0502020204030204" pitchFamily="34" charset="0"/>
              </a:rPr>
              <a:t>h</a:t>
            </a:r>
            <a:r>
              <a:rPr sz="1800" spc="-98" dirty="0">
                <a:solidFill>
                  <a:srgbClr val="FFFFFF"/>
                </a:solidFill>
                <a:latin typeface="Calibri" panose="020F0502020204030204" pitchFamily="34" charset="0"/>
                <a:cs typeface="Calibri" panose="020F0502020204030204" pitchFamily="34" charset="0"/>
              </a:rPr>
              <a:t> </a:t>
            </a:r>
            <a:r>
              <a:rPr sz="1800" spc="-56" dirty="0">
                <a:solidFill>
                  <a:srgbClr val="FFFFFF"/>
                </a:solidFill>
                <a:latin typeface="Calibri" panose="020F0502020204030204" pitchFamily="34" charset="0"/>
                <a:cs typeface="Calibri" panose="020F0502020204030204" pitchFamily="34" charset="0"/>
              </a:rPr>
              <a:t>o</a:t>
            </a:r>
            <a:r>
              <a:rPr sz="1800" spc="-38" dirty="0">
                <a:solidFill>
                  <a:srgbClr val="FFFFFF"/>
                </a:solidFill>
                <a:latin typeface="Calibri" panose="020F0502020204030204" pitchFamily="34" charset="0"/>
                <a:cs typeface="Calibri" panose="020F0502020204030204" pitchFamily="34" charset="0"/>
              </a:rPr>
              <a:t>n  </a:t>
            </a:r>
            <a:r>
              <a:rPr sz="1800" spc="-304" dirty="0">
                <a:solidFill>
                  <a:srgbClr val="FFFFFF"/>
                </a:solidFill>
                <a:latin typeface="Calibri" panose="020F0502020204030204" pitchFamily="34" charset="0"/>
                <a:cs typeface="Calibri" panose="020F0502020204030204" pitchFamily="34" charset="0"/>
              </a:rPr>
              <a:t>F</a:t>
            </a:r>
            <a:r>
              <a:rPr sz="1800" spc="-56" dirty="0">
                <a:solidFill>
                  <a:srgbClr val="FFFFFF"/>
                </a:solidFill>
                <a:latin typeface="Calibri" panose="020F0502020204030204" pitchFamily="34" charset="0"/>
                <a:cs typeface="Calibri" panose="020F0502020204030204" pitchFamily="34" charset="0"/>
              </a:rPr>
              <a:t>o</a:t>
            </a:r>
            <a:r>
              <a:rPr sz="1800" spc="-11" dirty="0">
                <a:solidFill>
                  <a:srgbClr val="FFFFFF"/>
                </a:solidFill>
                <a:latin typeface="Calibri" panose="020F0502020204030204" pitchFamily="34" charset="0"/>
                <a:cs typeface="Calibri" panose="020F0502020204030204" pitchFamily="34" charset="0"/>
              </a:rPr>
              <a:t>r</a:t>
            </a:r>
            <a:r>
              <a:rPr sz="1800" spc="-30" dirty="0">
                <a:solidFill>
                  <a:srgbClr val="FFFFFF"/>
                </a:solidFill>
                <a:latin typeface="Calibri" panose="020F0502020204030204" pitchFamily="34" charset="0"/>
                <a:cs typeface="Calibri" panose="020F0502020204030204" pitchFamily="34" charset="0"/>
              </a:rPr>
              <a:t>m</a:t>
            </a:r>
            <a:r>
              <a:rPr sz="1800" spc="-143" dirty="0">
                <a:solidFill>
                  <a:srgbClr val="FFFFFF"/>
                </a:solidFill>
                <a:latin typeface="Calibri" panose="020F0502020204030204" pitchFamily="34" charset="0"/>
                <a:cs typeface="Calibri" panose="020F0502020204030204" pitchFamily="34" charset="0"/>
              </a:rPr>
              <a:t>a</a:t>
            </a:r>
            <a:r>
              <a:rPr sz="1800" spc="11" dirty="0">
                <a:solidFill>
                  <a:srgbClr val="FFFFFF"/>
                </a:solidFill>
                <a:latin typeface="Calibri" panose="020F0502020204030204" pitchFamily="34" charset="0"/>
                <a:cs typeface="Calibri" panose="020F0502020204030204" pitchFamily="34" charset="0"/>
              </a:rPr>
              <a:t>l</a:t>
            </a:r>
            <a:r>
              <a:rPr sz="1800" spc="-98" dirty="0">
                <a:solidFill>
                  <a:srgbClr val="FFFFFF"/>
                </a:solidFill>
                <a:latin typeface="Calibri" panose="020F0502020204030204" pitchFamily="34" charset="0"/>
                <a:cs typeface="Calibri" panose="020F0502020204030204" pitchFamily="34" charset="0"/>
              </a:rPr>
              <a:t> </a:t>
            </a:r>
            <a:r>
              <a:rPr sz="1800" spc="-143" dirty="0">
                <a:solidFill>
                  <a:srgbClr val="FFFFFF"/>
                </a:solidFill>
                <a:latin typeface="Calibri" panose="020F0502020204030204" pitchFamily="34" charset="0"/>
                <a:cs typeface="Calibri" panose="020F0502020204030204" pitchFamily="34" charset="0"/>
              </a:rPr>
              <a:t>a</a:t>
            </a:r>
            <a:r>
              <a:rPr sz="1800" spc="-56" dirty="0">
                <a:solidFill>
                  <a:srgbClr val="FFFFFF"/>
                </a:solidFill>
                <a:latin typeface="Calibri" panose="020F0502020204030204" pitchFamily="34" charset="0"/>
                <a:cs typeface="Calibri" panose="020F0502020204030204" pitchFamily="34" charset="0"/>
              </a:rPr>
              <a:t>nd</a:t>
            </a:r>
            <a:r>
              <a:rPr sz="1800" spc="-98" dirty="0">
                <a:solidFill>
                  <a:srgbClr val="FFFFFF"/>
                </a:solidFill>
                <a:latin typeface="Calibri" panose="020F0502020204030204" pitchFamily="34" charset="0"/>
                <a:cs typeface="Calibri" panose="020F0502020204030204" pitchFamily="34" charset="0"/>
              </a:rPr>
              <a:t> </a:t>
            </a:r>
            <a:r>
              <a:rPr sz="1800" spc="-53" dirty="0">
                <a:solidFill>
                  <a:srgbClr val="FFFFFF"/>
                </a:solidFill>
                <a:latin typeface="Calibri" panose="020F0502020204030204" pitchFamily="34" charset="0"/>
                <a:cs typeface="Calibri" panose="020F0502020204030204" pitchFamily="34" charset="0"/>
              </a:rPr>
              <a:t>I</a:t>
            </a:r>
            <a:r>
              <a:rPr sz="1800" spc="-68" dirty="0">
                <a:solidFill>
                  <a:srgbClr val="FFFFFF"/>
                </a:solidFill>
                <a:latin typeface="Calibri" panose="020F0502020204030204" pitchFamily="34" charset="0"/>
                <a:cs typeface="Calibri" panose="020F0502020204030204" pitchFamily="34" charset="0"/>
              </a:rPr>
              <a:t>n</a:t>
            </a:r>
            <a:r>
              <a:rPr sz="1800" spc="11" dirty="0">
                <a:solidFill>
                  <a:srgbClr val="FFFFFF"/>
                </a:solidFill>
                <a:latin typeface="Calibri" panose="020F0502020204030204" pitchFamily="34" charset="0"/>
                <a:cs typeface="Calibri" panose="020F0502020204030204" pitchFamily="34" charset="0"/>
              </a:rPr>
              <a:t>f</a:t>
            </a:r>
            <a:r>
              <a:rPr sz="1800" spc="-56" dirty="0">
                <a:solidFill>
                  <a:srgbClr val="FFFFFF"/>
                </a:solidFill>
                <a:latin typeface="Calibri" panose="020F0502020204030204" pitchFamily="34" charset="0"/>
                <a:cs typeface="Calibri" panose="020F0502020204030204" pitchFamily="34" charset="0"/>
              </a:rPr>
              <a:t>o</a:t>
            </a:r>
            <a:r>
              <a:rPr sz="1800" spc="-11" dirty="0">
                <a:solidFill>
                  <a:srgbClr val="FFFFFF"/>
                </a:solidFill>
                <a:latin typeface="Calibri" panose="020F0502020204030204" pitchFamily="34" charset="0"/>
                <a:cs typeface="Calibri" panose="020F0502020204030204" pitchFamily="34" charset="0"/>
              </a:rPr>
              <a:t>r</a:t>
            </a:r>
            <a:r>
              <a:rPr sz="1800" spc="-30" dirty="0">
                <a:solidFill>
                  <a:srgbClr val="FFFFFF"/>
                </a:solidFill>
                <a:latin typeface="Calibri" panose="020F0502020204030204" pitchFamily="34" charset="0"/>
                <a:cs typeface="Calibri" panose="020F0502020204030204" pitchFamily="34" charset="0"/>
              </a:rPr>
              <a:t>m</a:t>
            </a:r>
            <a:r>
              <a:rPr sz="1800" spc="-143" dirty="0">
                <a:solidFill>
                  <a:srgbClr val="FFFFFF"/>
                </a:solidFill>
                <a:latin typeface="Calibri" panose="020F0502020204030204" pitchFamily="34" charset="0"/>
                <a:cs typeface="Calibri" panose="020F0502020204030204" pitchFamily="34" charset="0"/>
              </a:rPr>
              <a:t>a</a:t>
            </a:r>
            <a:r>
              <a:rPr sz="1800" spc="15" dirty="0">
                <a:solidFill>
                  <a:srgbClr val="FFFFFF"/>
                </a:solidFill>
                <a:latin typeface="Calibri" panose="020F0502020204030204" pitchFamily="34" charset="0"/>
                <a:cs typeface="Calibri" panose="020F0502020204030204" pitchFamily="34" charset="0"/>
              </a:rPr>
              <a:t>l  </a:t>
            </a:r>
            <a:r>
              <a:rPr sz="1800" spc="-266" dirty="0">
                <a:solidFill>
                  <a:srgbClr val="FFFFFF"/>
                </a:solidFill>
                <a:latin typeface="Calibri" panose="020F0502020204030204" pitchFamily="34" charset="0"/>
                <a:cs typeface="Calibri" panose="020F0502020204030204" pitchFamily="34" charset="0"/>
              </a:rPr>
              <a:t>S</a:t>
            </a:r>
            <a:r>
              <a:rPr sz="1800" spc="-229" dirty="0">
                <a:solidFill>
                  <a:srgbClr val="FFFFFF"/>
                </a:solidFill>
                <a:latin typeface="Calibri" panose="020F0502020204030204" pitchFamily="34" charset="0"/>
                <a:cs typeface="Calibri" panose="020F0502020204030204" pitchFamily="34" charset="0"/>
              </a:rPr>
              <a:t>e</a:t>
            </a:r>
            <a:r>
              <a:rPr sz="1800" spc="71" dirty="0">
                <a:solidFill>
                  <a:srgbClr val="FFFFFF"/>
                </a:solidFill>
                <a:latin typeface="Calibri" panose="020F0502020204030204" pitchFamily="34" charset="0"/>
                <a:cs typeface="Calibri" panose="020F0502020204030204" pitchFamily="34" charset="0"/>
              </a:rPr>
              <a:t>t</a:t>
            </a:r>
            <a:r>
              <a:rPr sz="1800" spc="98" dirty="0">
                <a:solidFill>
                  <a:srgbClr val="FFFFFF"/>
                </a:solidFill>
                <a:latin typeface="Calibri" panose="020F0502020204030204" pitchFamily="34" charset="0"/>
                <a:cs typeface="Calibri" panose="020F0502020204030204" pitchFamily="34" charset="0"/>
              </a:rPr>
              <a:t>t</a:t>
            </a:r>
            <a:r>
              <a:rPr sz="1800" spc="8" dirty="0">
                <a:solidFill>
                  <a:srgbClr val="FFFFFF"/>
                </a:solidFill>
                <a:latin typeface="Calibri" panose="020F0502020204030204" pitchFamily="34" charset="0"/>
                <a:cs typeface="Calibri" panose="020F0502020204030204" pitchFamily="34" charset="0"/>
              </a:rPr>
              <a:t>i</a:t>
            </a:r>
            <a:r>
              <a:rPr sz="1800" spc="-56" dirty="0">
                <a:solidFill>
                  <a:srgbClr val="FFFFFF"/>
                </a:solidFill>
                <a:latin typeface="Calibri" panose="020F0502020204030204" pitchFamily="34" charset="0"/>
                <a:cs typeface="Calibri" panose="020F0502020204030204" pitchFamily="34" charset="0"/>
              </a:rPr>
              <a:t>n</a:t>
            </a:r>
            <a:r>
              <a:rPr sz="1800" spc="-165" dirty="0">
                <a:solidFill>
                  <a:srgbClr val="FFFFFF"/>
                </a:solidFill>
                <a:latin typeface="Calibri" panose="020F0502020204030204" pitchFamily="34" charset="0"/>
                <a:cs typeface="Calibri" panose="020F0502020204030204" pitchFamily="34" charset="0"/>
              </a:rPr>
              <a:t>g</a:t>
            </a:r>
            <a:r>
              <a:rPr sz="1800" spc="-199" dirty="0">
                <a:solidFill>
                  <a:srgbClr val="FFFFFF"/>
                </a:solidFill>
                <a:latin typeface="Calibri" panose="020F0502020204030204" pitchFamily="34" charset="0"/>
                <a:cs typeface="Calibri" panose="020F0502020204030204" pitchFamily="34" charset="0"/>
              </a:rPr>
              <a:t>s</a:t>
            </a:r>
            <a:r>
              <a:rPr sz="1800" spc="-101" dirty="0">
                <a:solidFill>
                  <a:srgbClr val="FFFFFF"/>
                </a:solidFill>
                <a:latin typeface="Calibri" panose="020F0502020204030204" pitchFamily="34" charset="0"/>
                <a:cs typeface="Calibri" panose="020F0502020204030204" pitchFamily="34" charset="0"/>
              </a:rPr>
              <a:t> </a:t>
            </a:r>
            <a:r>
              <a:rPr sz="1800" spc="-195" dirty="0">
                <a:solidFill>
                  <a:srgbClr val="FFFFFF"/>
                </a:solidFill>
                <a:latin typeface="Calibri" panose="020F0502020204030204" pitchFamily="34" charset="0"/>
                <a:cs typeface="Calibri" panose="020F0502020204030204" pitchFamily="34" charset="0"/>
              </a:rPr>
              <a:t>(DR</a:t>
            </a:r>
            <a:r>
              <a:rPr sz="1800" spc="-248" dirty="0">
                <a:solidFill>
                  <a:srgbClr val="FFFFFF"/>
                </a:solidFill>
                <a:latin typeface="Calibri" panose="020F0502020204030204" pitchFamily="34" charset="0"/>
                <a:cs typeface="Calibri" panose="020F0502020204030204" pitchFamily="34" charset="0"/>
              </a:rPr>
              <a:t>L</a:t>
            </a:r>
            <a:r>
              <a:rPr sz="1800" spc="-56" dirty="0">
                <a:solidFill>
                  <a:srgbClr val="FFFFFF"/>
                </a:solidFill>
                <a:latin typeface="Calibri" panose="020F0502020204030204" pitchFamily="34" charset="0"/>
                <a:cs typeface="Calibri" panose="020F0502020204030204" pitchFamily="34" charset="0"/>
              </a:rPr>
              <a:t>)</a:t>
            </a:r>
            <a:endParaRPr sz="1800" dirty="0">
              <a:latin typeface="Calibri" panose="020F0502020204030204" pitchFamily="34" charset="0"/>
              <a:cs typeface="Calibri" panose="020F0502020204030204" pitchFamily="34" charset="0"/>
            </a:endParaRPr>
          </a:p>
        </p:txBody>
      </p:sp>
      <p:grpSp>
        <p:nvGrpSpPr>
          <p:cNvPr id="10" name="object 10"/>
          <p:cNvGrpSpPr/>
          <p:nvPr/>
        </p:nvGrpSpPr>
        <p:grpSpPr>
          <a:xfrm>
            <a:off x="5964050" y="3556033"/>
            <a:ext cx="2466975" cy="1123950"/>
            <a:chOff x="7952066" y="4741377"/>
            <a:chExt cx="3289300" cy="1498600"/>
          </a:xfrm>
        </p:grpSpPr>
        <p:sp>
          <p:nvSpPr>
            <p:cNvPr id="11" name="object 11"/>
            <p:cNvSpPr/>
            <p:nvPr/>
          </p:nvSpPr>
          <p:spPr>
            <a:xfrm>
              <a:off x="7958416" y="4747727"/>
              <a:ext cx="3276600" cy="1485900"/>
            </a:xfrm>
            <a:custGeom>
              <a:avLst/>
              <a:gdLst/>
              <a:ahLst/>
              <a:cxnLst/>
              <a:rect l="l" t="t" r="r" b="b"/>
              <a:pathLst>
                <a:path w="3276600" h="1485900">
                  <a:moveTo>
                    <a:pt x="3276600" y="0"/>
                  </a:moveTo>
                  <a:lnTo>
                    <a:pt x="0" y="0"/>
                  </a:lnTo>
                  <a:lnTo>
                    <a:pt x="0" y="1485899"/>
                  </a:lnTo>
                  <a:lnTo>
                    <a:pt x="3276600" y="1485899"/>
                  </a:lnTo>
                  <a:lnTo>
                    <a:pt x="3276600" y="0"/>
                  </a:lnTo>
                  <a:close/>
                </a:path>
              </a:pathLst>
            </a:custGeom>
            <a:solidFill>
              <a:srgbClr val="44546A"/>
            </a:solidFill>
          </p:spPr>
          <p:txBody>
            <a:bodyPr wrap="square" lIns="0" tIns="0" rIns="0" bIns="0" rtlCol="0"/>
            <a:lstStyle/>
            <a:p>
              <a:endParaRPr sz="1050"/>
            </a:p>
          </p:txBody>
        </p:sp>
        <p:sp>
          <p:nvSpPr>
            <p:cNvPr id="12" name="object 12"/>
            <p:cNvSpPr/>
            <p:nvPr/>
          </p:nvSpPr>
          <p:spPr>
            <a:xfrm>
              <a:off x="7958416" y="4747727"/>
              <a:ext cx="3276600" cy="1485900"/>
            </a:xfrm>
            <a:custGeom>
              <a:avLst/>
              <a:gdLst/>
              <a:ahLst/>
              <a:cxnLst/>
              <a:rect l="l" t="t" r="r" b="b"/>
              <a:pathLst>
                <a:path w="3276600" h="1485900">
                  <a:moveTo>
                    <a:pt x="0" y="0"/>
                  </a:moveTo>
                  <a:lnTo>
                    <a:pt x="3276600" y="0"/>
                  </a:lnTo>
                  <a:lnTo>
                    <a:pt x="3276600" y="1485900"/>
                  </a:lnTo>
                  <a:lnTo>
                    <a:pt x="0" y="1485900"/>
                  </a:lnTo>
                  <a:lnTo>
                    <a:pt x="0" y="0"/>
                  </a:lnTo>
                  <a:close/>
                </a:path>
              </a:pathLst>
            </a:custGeom>
            <a:ln w="12700">
              <a:solidFill>
                <a:srgbClr val="E7E6E6"/>
              </a:solidFill>
            </a:ln>
          </p:spPr>
          <p:txBody>
            <a:bodyPr wrap="square" lIns="0" tIns="0" rIns="0" bIns="0" rtlCol="0"/>
            <a:lstStyle/>
            <a:p>
              <a:endParaRPr sz="1050"/>
            </a:p>
          </p:txBody>
        </p:sp>
      </p:grpSp>
      <p:sp>
        <p:nvSpPr>
          <p:cNvPr id="13" name="object 13"/>
          <p:cNvSpPr txBox="1"/>
          <p:nvPr/>
        </p:nvSpPr>
        <p:spPr>
          <a:xfrm>
            <a:off x="6110354" y="3677792"/>
            <a:ext cx="2175510" cy="837506"/>
          </a:xfrm>
          <a:prstGeom prst="rect">
            <a:avLst/>
          </a:prstGeom>
        </p:spPr>
        <p:txBody>
          <a:bodyPr vert="horz" wrap="square" lIns="0" tIns="7144" rIns="0" bIns="0" rtlCol="0">
            <a:spAutoFit/>
          </a:bodyPr>
          <a:lstStyle/>
          <a:p>
            <a:pPr marL="9525" marR="3810" indent="-953" algn="ctr">
              <a:lnSpc>
                <a:spcPct val="100800"/>
              </a:lnSpc>
              <a:spcBef>
                <a:spcPts val="56"/>
              </a:spcBef>
            </a:pPr>
            <a:r>
              <a:rPr sz="1800" spc="-143" dirty="0">
                <a:solidFill>
                  <a:srgbClr val="FFFFFF"/>
                </a:solidFill>
                <a:latin typeface="Calibri" panose="020F0502020204030204" pitchFamily="34" charset="0"/>
                <a:cs typeface="Calibri" panose="020F0502020204030204" pitchFamily="34" charset="0"/>
              </a:rPr>
              <a:t>D</a:t>
            </a:r>
            <a:r>
              <a:rPr sz="1800" spc="-45" dirty="0">
                <a:solidFill>
                  <a:srgbClr val="FFFFFF"/>
                </a:solidFill>
                <a:latin typeface="Calibri" panose="020F0502020204030204" pitchFamily="34" charset="0"/>
                <a:cs typeface="Calibri" panose="020F0502020204030204" pitchFamily="34" charset="0"/>
              </a:rPr>
              <a:t>i</a:t>
            </a:r>
            <a:r>
              <a:rPr sz="1800" spc="-90" dirty="0">
                <a:solidFill>
                  <a:srgbClr val="FFFFFF"/>
                </a:solidFill>
                <a:latin typeface="Calibri" panose="020F0502020204030204" pitchFamily="34" charset="0"/>
                <a:cs typeface="Calibri" panose="020F0502020204030204" pitchFamily="34" charset="0"/>
              </a:rPr>
              <a:t>v</a:t>
            </a:r>
            <a:r>
              <a:rPr sz="1800" spc="11" dirty="0">
                <a:solidFill>
                  <a:srgbClr val="FFFFFF"/>
                </a:solidFill>
                <a:latin typeface="Calibri" panose="020F0502020204030204" pitchFamily="34" charset="0"/>
                <a:cs typeface="Calibri" panose="020F0502020204030204" pitchFamily="34" charset="0"/>
              </a:rPr>
              <a:t>i</a:t>
            </a:r>
            <a:r>
              <a:rPr sz="1800" spc="-131" dirty="0">
                <a:solidFill>
                  <a:srgbClr val="FFFFFF"/>
                </a:solidFill>
                <a:latin typeface="Calibri" panose="020F0502020204030204" pitchFamily="34" charset="0"/>
                <a:cs typeface="Calibri" panose="020F0502020204030204" pitchFamily="34" charset="0"/>
              </a:rPr>
              <a:t>s</a:t>
            </a:r>
            <a:r>
              <a:rPr sz="1800" spc="-56" dirty="0">
                <a:solidFill>
                  <a:srgbClr val="FFFFFF"/>
                </a:solidFill>
                <a:latin typeface="Calibri" panose="020F0502020204030204" pitchFamily="34" charset="0"/>
                <a:cs typeface="Calibri" panose="020F0502020204030204" pitchFamily="34" charset="0"/>
              </a:rPr>
              <a:t>ion</a:t>
            </a:r>
            <a:r>
              <a:rPr sz="1800" spc="-98" dirty="0">
                <a:solidFill>
                  <a:srgbClr val="FFFFFF"/>
                </a:solidFill>
                <a:latin typeface="Calibri" panose="020F0502020204030204" pitchFamily="34" charset="0"/>
                <a:cs typeface="Calibri" panose="020F0502020204030204" pitchFamily="34" charset="0"/>
              </a:rPr>
              <a:t> </a:t>
            </a:r>
            <a:r>
              <a:rPr sz="1800" spc="-56" dirty="0">
                <a:solidFill>
                  <a:srgbClr val="FFFFFF"/>
                </a:solidFill>
                <a:latin typeface="Calibri" panose="020F0502020204030204" pitchFamily="34" charset="0"/>
                <a:cs typeface="Calibri" panose="020F0502020204030204" pitchFamily="34" charset="0"/>
              </a:rPr>
              <a:t>o</a:t>
            </a:r>
            <a:r>
              <a:rPr sz="1800" spc="49" dirty="0">
                <a:solidFill>
                  <a:srgbClr val="FFFFFF"/>
                </a:solidFill>
                <a:latin typeface="Calibri" panose="020F0502020204030204" pitchFamily="34" charset="0"/>
                <a:cs typeface="Calibri" panose="020F0502020204030204" pitchFamily="34" charset="0"/>
              </a:rPr>
              <a:t>f</a:t>
            </a:r>
            <a:r>
              <a:rPr sz="1800" spc="-94" dirty="0">
                <a:solidFill>
                  <a:srgbClr val="FFFFFF"/>
                </a:solidFill>
                <a:latin typeface="Calibri" panose="020F0502020204030204" pitchFamily="34" charset="0"/>
                <a:cs typeface="Calibri" panose="020F0502020204030204" pitchFamily="34" charset="0"/>
              </a:rPr>
              <a:t> </a:t>
            </a:r>
            <a:r>
              <a:rPr sz="1800" spc="-180" dirty="0">
                <a:solidFill>
                  <a:srgbClr val="FFFFFF"/>
                </a:solidFill>
                <a:latin typeface="Calibri" panose="020F0502020204030204" pitchFamily="34" charset="0"/>
                <a:cs typeface="Calibri" panose="020F0502020204030204" pitchFamily="34" charset="0"/>
              </a:rPr>
              <a:t>H</a:t>
            </a:r>
            <a:r>
              <a:rPr sz="1800" spc="-56" dirty="0">
                <a:solidFill>
                  <a:srgbClr val="FFFFFF"/>
                </a:solidFill>
                <a:latin typeface="Calibri" panose="020F0502020204030204" pitchFamily="34" charset="0"/>
                <a:cs typeface="Calibri" panose="020F0502020204030204" pitchFamily="34" charset="0"/>
              </a:rPr>
              <a:t>u</a:t>
            </a:r>
            <a:r>
              <a:rPr sz="1800" spc="-71" dirty="0">
                <a:solidFill>
                  <a:srgbClr val="FFFFFF"/>
                </a:solidFill>
                <a:latin typeface="Calibri" panose="020F0502020204030204" pitchFamily="34" charset="0"/>
                <a:cs typeface="Calibri" panose="020F0502020204030204" pitchFamily="34" charset="0"/>
              </a:rPr>
              <a:t>m</a:t>
            </a:r>
            <a:r>
              <a:rPr sz="1800" spc="-143" dirty="0">
                <a:solidFill>
                  <a:srgbClr val="FFFFFF"/>
                </a:solidFill>
                <a:latin typeface="Calibri" panose="020F0502020204030204" pitchFamily="34" charset="0"/>
                <a:cs typeface="Calibri" panose="020F0502020204030204" pitchFamily="34" charset="0"/>
              </a:rPr>
              <a:t>a</a:t>
            </a:r>
            <a:r>
              <a:rPr sz="1800" spc="-38" dirty="0">
                <a:solidFill>
                  <a:srgbClr val="FFFFFF"/>
                </a:solidFill>
                <a:latin typeface="Calibri" panose="020F0502020204030204" pitchFamily="34" charset="0"/>
                <a:cs typeface="Calibri" panose="020F0502020204030204" pitchFamily="34" charset="0"/>
              </a:rPr>
              <a:t>n  </a:t>
            </a:r>
            <a:r>
              <a:rPr sz="1800" spc="-278" dirty="0">
                <a:solidFill>
                  <a:srgbClr val="FFFFFF"/>
                </a:solidFill>
                <a:latin typeface="Calibri" panose="020F0502020204030204" pitchFamily="34" charset="0"/>
                <a:cs typeface="Calibri" panose="020F0502020204030204" pitchFamily="34" charset="0"/>
              </a:rPr>
              <a:t>R</a:t>
            </a:r>
            <a:r>
              <a:rPr sz="1800" spc="-184" dirty="0">
                <a:solidFill>
                  <a:srgbClr val="FFFFFF"/>
                </a:solidFill>
                <a:latin typeface="Calibri" panose="020F0502020204030204" pitchFamily="34" charset="0"/>
                <a:cs typeface="Calibri" panose="020F0502020204030204" pitchFamily="34" charset="0"/>
              </a:rPr>
              <a:t>e</a:t>
            </a:r>
            <a:r>
              <a:rPr sz="1800" spc="-203" dirty="0">
                <a:solidFill>
                  <a:srgbClr val="FFFFFF"/>
                </a:solidFill>
                <a:latin typeface="Calibri" panose="020F0502020204030204" pitchFamily="34" charset="0"/>
                <a:cs typeface="Calibri" panose="020F0502020204030204" pitchFamily="34" charset="0"/>
              </a:rPr>
              <a:t>s</a:t>
            </a:r>
            <a:r>
              <a:rPr sz="1800" spc="-56" dirty="0">
                <a:solidFill>
                  <a:srgbClr val="FFFFFF"/>
                </a:solidFill>
                <a:latin typeface="Calibri" panose="020F0502020204030204" pitchFamily="34" charset="0"/>
                <a:cs typeface="Calibri" panose="020F0502020204030204" pitchFamily="34" charset="0"/>
              </a:rPr>
              <a:t>ou</a:t>
            </a:r>
            <a:r>
              <a:rPr sz="1800" dirty="0">
                <a:solidFill>
                  <a:srgbClr val="FFFFFF"/>
                </a:solidFill>
                <a:latin typeface="Calibri" panose="020F0502020204030204" pitchFamily="34" charset="0"/>
                <a:cs typeface="Calibri" panose="020F0502020204030204" pitchFamily="34" charset="0"/>
              </a:rPr>
              <a:t>r</a:t>
            </a:r>
            <a:r>
              <a:rPr sz="1800" spc="-146" dirty="0">
                <a:solidFill>
                  <a:srgbClr val="FFFFFF"/>
                </a:solidFill>
                <a:latin typeface="Calibri" panose="020F0502020204030204" pitchFamily="34" charset="0"/>
                <a:cs typeface="Calibri" panose="020F0502020204030204" pitchFamily="34" charset="0"/>
              </a:rPr>
              <a:t>c</a:t>
            </a:r>
            <a:r>
              <a:rPr sz="1800" spc="-109" dirty="0">
                <a:solidFill>
                  <a:srgbClr val="FFFFFF"/>
                </a:solidFill>
                <a:latin typeface="Calibri" panose="020F0502020204030204" pitchFamily="34" charset="0"/>
                <a:cs typeface="Calibri" panose="020F0502020204030204" pitchFamily="34" charset="0"/>
              </a:rPr>
              <a:t>e</a:t>
            </a:r>
            <a:r>
              <a:rPr sz="1800" spc="-94" dirty="0">
                <a:solidFill>
                  <a:srgbClr val="FFFFFF"/>
                </a:solidFill>
                <a:latin typeface="Calibri" panose="020F0502020204030204" pitchFamily="34" charset="0"/>
                <a:cs typeface="Calibri" panose="020F0502020204030204" pitchFamily="34" charset="0"/>
              </a:rPr>
              <a:t> </a:t>
            </a:r>
            <a:r>
              <a:rPr sz="1800" spc="-199" dirty="0">
                <a:solidFill>
                  <a:srgbClr val="FFFFFF"/>
                </a:solidFill>
                <a:latin typeface="Calibri" panose="020F0502020204030204" pitchFamily="34" charset="0"/>
                <a:cs typeface="Calibri" panose="020F0502020204030204" pitchFamily="34" charset="0"/>
              </a:rPr>
              <a:t>D</a:t>
            </a:r>
            <a:r>
              <a:rPr sz="1800" spc="-116" dirty="0">
                <a:solidFill>
                  <a:srgbClr val="FFFFFF"/>
                </a:solidFill>
                <a:latin typeface="Calibri" panose="020F0502020204030204" pitchFamily="34" charset="0"/>
                <a:cs typeface="Calibri" panose="020F0502020204030204" pitchFamily="34" charset="0"/>
              </a:rPr>
              <a:t>e</a:t>
            </a:r>
            <a:r>
              <a:rPr sz="1800" spc="-109" dirty="0">
                <a:solidFill>
                  <a:srgbClr val="FFFFFF"/>
                </a:solidFill>
                <a:latin typeface="Calibri" panose="020F0502020204030204" pitchFamily="34" charset="0"/>
                <a:cs typeface="Calibri" panose="020F0502020204030204" pitchFamily="34" charset="0"/>
              </a:rPr>
              <a:t>v</a:t>
            </a:r>
            <a:r>
              <a:rPr sz="1800" spc="-105" dirty="0">
                <a:solidFill>
                  <a:srgbClr val="FFFFFF"/>
                </a:solidFill>
                <a:latin typeface="Calibri" panose="020F0502020204030204" pitchFamily="34" charset="0"/>
                <a:cs typeface="Calibri" panose="020F0502020204030204" pitchFamily="34" charset="0"/>
              </a:rPr>
              <a:t>e</a:t>
            </a:r>
            <a:r>
              <a:rPr sz="1800" spc="8" dirty="0">
                <a:solidFill>
                  <a:srgbClr val="FFFFFF"/>
                </a:solidFill>
                <a:latin typeface="Calibri" panose="020F0502020204030204" pitchFamily="34" charset="0"/>
                <a:cs typeface="Calibri" panose="020F0502020204030204" pitchFamily="34" charset="0"/>
              </a:rPr>
              <a:t>l</a:t>
            </a:r>
            <a:r>
              <a:rPr sz="1800" spc="-56" dirty="0">
                <a:solidFill>
                  <a:srgbClr val="FFFFFF"/>
                </a:solidFill>
                <a:latin typeface="Calibri" panose="020F0502020204030204" pitchFamily="34" charset="0"/>
                <a:cs typeface="Calibri" panose="020F0502020204030204" pitchFamily="34" charset="0"/>
              </a:rPr>
              <a:t>op</a:t>
            </a:r>
            <a:r>
              <a:rPr sz="1800" spc="-68" dirty="0">
                <a:solidFill>
                  <a:srgbClr val="FFFFFF"/>
                </a:solidFill>
                <a:latin typeface="Calibri" panose="020F0502020204030204" pitchFamily="34" charset="0"/>
                <a:cs typeface="Calibri" panose="020F0502020204030204" pitchFamily="34" charset="0"/>
              </a:rPr>
              <a:t>m</a:t>
            </a:r>
            <a:r>
              <a:rPr sz="1800" spc="-105" dirty="0">
                <a:solidFill>
                  <a:srgbClr val="FFFFFF"/>
                </a:solidFill>
                <a:latin typeface="Calibri" panose="020F0502020204030204" pitchFamily="34" charset="0"/>
                <a:cs typeface="Calibri" panose="020F0502020204030204" pitchFamily="34" charset="0"/>
              </a:rPr>
              <a:t>e</a:t>
            </a:r>
            <a:r>
              <a:rPr sz="1800" spc="-71" dirty="0">
                <a:solidFill>
                  <a:srgbClr val="FFFFFF"/>
                </a:solidFill>
                <a:latin typeface="Calibri" panose="020F0502020204030204" pitchFamily="34" charset="0"/>
                <a:cs typeface="Calibri" panose="020F0502020204030204" pitchFamily="34" charset="0"/>
              </a:rPr>
              <a:t>n</a:t>
            </a:r>
            <a:r>
              <a:rPr sz="1800" spc="101" dirty="0">
                <a:solidFill>
                  <a:srgbClr val="FFFFFF"/>
                </a:solidFill>
                <a:latin typeface="Calibri" panose="020F0502020204030204" pitchFamily="34" charset="0"/>
                <a:cs typeface="Calibri" panose="020F0502020204030204" pitchFamily="34" charset="0"/>
              </a:rPr>
              <a:t>t  </a:t>
            </a:r>
            <a:r>
              <a:rPr sz="1800" spc="-165" dirty="0">
                <a:solidFill>
                  <a:srgbClr val="FFFFFF"/>
                </a:solidFill>
                <a:latin typeface="Calibri" panose="020F0502020204030204" pitchFamily="34" charset="0"/>
                <a:cs typeface="Calibri" panose="020F0502020204030204" pitchFamily="34" charset="0"/>
              </a:rPr>
              <a:t>(HRD)</a:t>
            </a:r>
            <a:endParaRPr sz="1800" dirty="0">
              <a:latin typeface="Calibri" panose="020F0502020204030204" pitchFamily="34" charset="0"/>
              <a:cs typeface="Calibri" panose="020F0502020204030204" pitchFamily="34" charset="0"/>
            </a:endParaRPr>
          </a:p>
        </p:txBody>
      </p:sp>
      <p:grpSp>
        <p:nvGrpSpPr>
          <p:cNvPr id="14" name="object 14"/>
          <p:cNvGrpSpPr/>
          <p:nvPr/>
        </p:nvGrpSpPr>
        <p:grpSpPr>
          <a:xfrm>
            <a:off x="5974993" y="2127283"/>
            <a:ext cx="2466975" cy="1123950"/>
            <a:chOff x="7966657" y="2836377"/>
            <a:chExt cx="3289300" cy="1498600"/>
          </a:xfrm>
        </p:grpSpPr>
        <p:sp>
          <p:nvSpPr>
            <p:cNvPr id="15" name="object 15"/>
            <p:cNvSpPr/>
            <p:nvPr/>
          </p:nvSpPr>
          <p:spPr>
            <a:xfrm>
              <a:off x="7973007" y="2842727"/>
              <a:ext cx="3276600" cy="1485900"/>
            </a:xfrm>
            <a:custGeom>
              <a:avLst/>
              <a:gdLst/>
              <a:ahLst/>
              <a:cxnLst/>
              <a:rect l="l" t="t" r="r" b="b"/>
              <a:pathLst>
                <a:path w="3276600" h="1485900">
                  <a:moveTo>
                    <a:pt x="3276600" y="0"/>
                  </a:moveTo>
                  <a:lnTo>
                    <a:pt x="0" y="0"/>
                  </a:lnTo>
                  <a:lnTo>
                    <a:pt x="0" y="1485900"/>
                  </a:lnTo>
                  <a:lnTo>
                    <a:pt x="3276600" y="1485900"/>
                  </a:lnTo>
                  <a:lnTo>
                    <a:pt x="3276600" y="0"/>
                  </a:lnTo>
                  <a:close/>
                </a:path>
              </a:pathLst>
            </a:custGeom>
            <a:solidFill>
              <a:srgbClr val="44546A"/>
            </a:solidFill>
          </p:spPr>
          <p:txBody>
            <a:bodyPr wrap="square" lIns="0" tIns="0" rIns="0" bIns="0" rtlCol="0"/>
            <a:lstStyle/>
            <a:p>
              <a:endParaRPr sz="1050"/>
            </a:p>
          </p:txBody>
        </p:sp>
        <p:sp>
          <p:nvSpPr>
            <p:cNvPr id="16" name="object 16"/>
            <p:cNvSpPr/>
            <p:nvPr/>
          </p:nvSpPr>
          <p:spPr>
            <a:xfrm>
              <a:off x="7973007" y="2842727"/>
              <a:ext cx="3276600" cy="1485900"/>
            </a:xfrm>
            <a:custGeom>
              <a:avLst/>
              <a:gdLst/>
              <a:ahLst/>
              <a:cxnLst/>
              <a:rect l="l" t="t" r="r" b="b"/>
              <a:pathLst>
                <a:path w="3276600" h="1485900">
                  <a:moveTo>
                    <a:pt x="0" y="0"/>
                  </a:moveTo>
                  <a:lnTo>
                    <a:pt x="3276600" y="0"/>
                  </a:lnTo>
                  <a:lnTo>
                    <a:pt x="3276600" y="1485900"/>
                  </a:lnTo>
                  <a:lnTo>
                    <a:pt x="0" y="1485900"/>
                  </a:lnTo>
                  <a:lnTo>
                    <a:pt x="0" y="0"/>
                  </a:lnTo>
                  <a:close/>
                </a:path>
              </a:pathLst>
            </a:custGeom>
            <a:ln w="12700">
              <a:solidFill>
                <a:srgbClr val="E7E6E6"/>
              </a:solidFill>
            </a:ln>
          </p:spPr>
          <p:txBody>
            <a:bodyPr wrap="square" lIns="0" tIns="0" rIns="0" bIns="0" rtlCol="0"/>
            <a:lstStyle/>
            <a:p>
              <a:endParaRPr sz="1050"/>
            </a:p>
          </p:txBody>
        </p:sp>
      </p:grpSp>
      <p:sp>
        <p:nvSpPr>
          <p:cNvPr id="17" name="object 17"/>
          <p:cNvSpPr txBox="1"/>
          <p:nvPr/>
        </p:nvSpPr>
        <p:spPr>
          <a:xfrm>
            <a:off x="6254671" y="2386202"/>
            <a:ext cx="1907381" cy="557749"/>
          </a:xfrm>
          <a:prstGeom prst="rect">
            <a:avLst/>
          </a:prstGeom>
        </p:spPr>
        <p:txBody>
          <a:bodyPr vert="horz" wrap="square" lIns="0" tIns="7144" rIns="0" bIns="0" rtlCol="0">
            <a:spAutoFit/>
          </a:bodyPr>
          <a:lstStyle/>
          <a:p>
            <a:pPr marL="174784" marR="3810" indent="-165734">
              <a:lnSpc>
                <a:spcPct val="100800"/>
              </a:lnSpc>
              <a:spcBef>
                <a:spcPts val="56"/>
              </a:spcBef>
              <a:tabLst>
                <a:tab pos="1197769" algn="l"/>
              </a:tabLst>
            </a:pPr>
            <a:r>
              <a:rPr sz="1800" spc="-143" dirty="0">
                <a:solidFill>
                  <a:srgbClr val="FFFFFF"/>
                </a:solidFill>
                <a:latin typeface="Calibri" panose="020F0502020204030204" pitchFamily="34" charset="0"/>
                <a:cs typeface="Calibri" panose="020F0502020204030204" pitchFamily="34" charset="0"/>
              </a:rPr>
              <a:t>D</a:t>
            </a:r>
            <a:r>
              <a:rPr sz="1800" spc="-45" dirty="0">
                <a:solidFill>
                  <a:srgbClr val="FFFFFF"/>
                </a:solidFill>
                <a:latin typeface="Calibri" panose="020F0502020204030204" pitchFamily="34" charset="0"/>
                <a:cs typeface="Calibri" panose="020F0502020204030204" pitchFamily="34" charset="0"/>
              </a:rPr>
              <a:t>i</a:t>
            </a:r>
            <a:r>
              <a:rPr sz="1800" spc="-90" dirty="0">
                <a:solidFill>
                  <a:srgbClr val="FFFFFF"/>
                </a:solidFill>
                <a:latin typeface="Calibri" panose="020F0502020204030204" pitchFamily="34" charset="0"/>
                <a:cs typeface="Calibri" panose="020F0502020204030204" pitchFamily="34" charset="0"/>
              </a:rPr>
              <a:t>v</a:t>
            </a:r>
            <a:r>
              <a:rPr sz="1800" spc="11" dirty="0">
                <a:solidFill>
                  <a:srgbClr val="FFFFFF"/>
                </a:solidFill>
                <a:latin typeface="Calibri" panose="020F0502020204030204" pitchFamily="34" charset="0"/>
                <a:cs typeface="Calibri" panose="020F0502020204030204" pitchFamily="34" charset="0"/>
              </a:rPr>
              <a:t>i</a:t>
            </a:r>
            <a:r>
              <a:rPr sz="1800" spc="-131" dirty="0">
                <a:solidFill>
                  <a:srgbClr val="FFFFFF"/>
                </a:solidFill>
                <a:latin typeface="Calibri" panose="020F0502020204030204" pitchFamily="34" charset="0"/>
                <a:cs typeface="Calibri" panose="020F0502020204030204" pitchFamily="34" charset="0"/>
              </a:rPr>
              <a:t>s</a:t>
            </a:r>
            <a:r>
              <a:rPr sz="1800" spc="-56" dirty="0">
                <a:solidFill>
                  <a:srgbClr val="FFFFFF"/>
                </a:solidFill>
                <a:latin typeface="Calibri" panose="020F0502020204030204" pitchFamily="34" charset="0"/>
                <a:cs typeface="Calibri" panose="020F0502020204030204" pitchFamily="34" charset="0"/>
              </a:rPr>
              <a:t>ion</a:t>
            </a:r>
            <a:r>
              <a:rPr sz="1800" spc="-98" dirty="0">
                <a:solidFill>
                  <a:srgbClr val="FFFFFF"/>
                </a:solidFill>
                <a:latin typeface="Calibri" panose="020F0502020204030204" pitchFamily="34" charset="0"/>
                <a:cs typeface="Calibri" panose="020F0502020204030204" pitchFamily="34" charset="0"/>
              </a:rPr>
              <a:t> </a:t>
            </a:r>
            <a:r>
              <a:rPr sz="1800" spc="-56" dirty="0">
                <a:solidFill>
                  <a:srgbClr val="FFFFFF"/>
                </a:solidFill>
                <a:latin typeface="Calibri" panose="020F0502020204030204" pitchFamily="34" charset="0"/>
                <a:cs typeface="Calibri" panose="020F0502020204030204" pitchFamily="34" charset="0"/>
              </a:rPr>
              <a:t>o</a:t>
            </a:r>
            <a:r>
              <a:rPr sz="1800" spc="49" dirty="0">
                <a:solidFill>
                  <a:srgbClr val="FFFFFF"/>
                </a:solidFill>
                <a:latin typeface="Calibri" panose="020F0502020204030204" pitchFamily="34" charset="0"/>
                <a:cs typeface="Calibri" panose="020F0502020204030204" pitchFamily="34" charset="0"/>
              </a:rPr>
              <a:t>f</a:t>
            </a:r>
            <a:r>
              <a:rPr sz="1800" spc="-94" dirty="0">
                <a:solidFill>
                  <a:srgbClr val="FFFFFF"/>
                </a:solidFill>
                <a:latin typeface="Calibri" panose="020F0502020204030204" pitchFamily="34" charset="0"/>
                <a:cs typeface="Calibri" panose="020F0502020204030204" pitchFamily="34" charset="0"/>
              </a:rPr>
              <a:t> </a:t>
            </a:r>
            <a:r>
              <a:rPr sz="1800" spc="-172" dirty="0">
                <a:solidFill>
                  <a:srgbClr val="FFFFFF"/>
                </a:solidFill>
                <a:latin typeface="Calibri" panose="020F0502020204030204" pitchFamily="34" charset="0"/>
                <a:cs typeface="Calibri" panose="020F0502020204030204" pitchFamily="34" charset="0"/>
              </a:rPr>
              <a:t>G</a:t>
            </a:r>
            <a:r>
              <a:rPr sz="1800" spc="-109" dirty="0">
                <a:solidFill>
                  <a:srgbClr val="FFFFFF"/>
                </a:solidFill>
                <a:latin typeface="Calibri" panose="020F0502020204030204" pitchFamily="34" charset="0"/>
                <a:cs typeface="Calibri" panose="020F0502020204030204" pitchFamily="34" charset="0"/>
              </a:rPr>
              <a:t>r</a:t>
            </a:r>
            <a:r>
              <a:rPr sz="1800" spc="-143" dirty="0">
                <a:solidFill>
                  <a:srgbClr val="FFFFFF"/>
                </a:solidFill>
                <a:latin typeface="Calibri" panose="020F0502020204030204" pitchFamily="34" charset="0"/>
                <a:cs typeface="Calibri" panose="020F0502020204030204" pitchFamily="34" charset="0"/>
              </a:rPr>
              <a:t>a</a:t>
            </a:r>
            <a:r>
              <a:rPr sz="1800" spc="-56" dirty="0">
                <a:solidFill>
                  <a:srgbClr val="FFFFFF"/>
                </a:solidFill>
                <a:latin typeface="Calibri" panose="020F0502020204030204" pitchFamily="34" charset="0"/>
                <a:cs typeface="Calibri" panose="020F0502020204030204" pitchFamily="34" charset="0"/>
              </a:rPr>
              <a:t>du</a:t>
            </a:r>
            <a:r>
              <a:rPr sz="1800" spc="-161" dirty="0">
                <a:solidFill>
                  <a:srgbClr val="FFFFFF"/>
                </a:solidFill>
                <a:latin typeface="Calibri" panose="020F0502020204030204" pitchFamily="34" charset="0"/>
                <a:cs typeface="Calibri" panose="020F0502020204030204" pitchFamily="34" charset="0"/>
              </a:rPr>
              <a:t>a</a:t>
            </a:r>
            <a:r>
              <a:rPr sz="1800" spc="79" dirty="0">
                <a:solidFill>
                  <a:srgbClr val="FFFFFF"/>
                </a:solidFill>
                <a:latin typeface="Calibri" panose="020F0502020204030204" pitchFamily="34" charset="0"/>
                <a:cs typeface="Calibri" panose="020F0502020204030204" pitchFamily="34" charset="0"/>
              </a:rPr>
              <a:t>t</a:t>
            </a:r>
            <a:r>
              <a:rPr sz="1800" spc="-71" dirty="0">
                <a:solidFill>
                  <a:srgbClr val="FFFFFF"/>
                </a:solidFill>
                <a:latin typeface="Calibri" panose="020F0502020204030204" pitchFamily="34" charset="0"/>
                <a:cs typeface="Calibri" panose="020F0502020204030204" pitchFamily="34" charset="0"/>
              </a:rPr>
              <a:t>e  </a:t>
            </a:r>
            <a:r>
              <a:rPr sz="1800" spc="-86" dirty="0">
                <a:solidFill>
                  <a:srgbClr val="FFFFFF"/>
                </a:solidFill>
                <a:latin typeface="Calibri" panose="020F0502020204030204" pitchFamily="34" charset="0"/>
                <a:cs typeface="Calibri" panose="020F0502020204030204" pitchFamily="34" charset="0"/>
              </a:rPr>
              <a:t>Education	</a:t>
            </a:r>
            <a:r>
              <a:rPr sz="1800" spc="-180" dirty="0">
                <a:solidFill>
                  <a:srgbClr val="FFFFFF"/>
                </a:solidFill>
                <a:latin typeface="Calibri" panose="020F0502020204030204" pitchFamily="34" charset="0"/>
                <a:cs typeface="Calibri" panose="020F0502020204030204" pitchFamily="34" charset="0"/>
              </a:rPr>
              <a:t>(DGE)</a:t>
            </a:r>
            <a:endParaRPr sz="1800" dirty="0">
              <a:latin typeface="Calibri" panose="020F0502020204030204" pitchFamily="34" charset="0"/>
              <a:cs typeface="Calibri" panose="020F0502020204030204" pitchFamily="34" charset="0"/>
            </a:endParaRPr>
          </a:p>
        </p:txBody>
      </p:sp>
      <p:grpSp>
        <p:nvGrpSpPr>
          <p:cNvPr id="18" name="object 18"/>
          <p:cNvGrpSpPr/>
          <p:nvPr/>
        </p:nvGrpSpPr>
        <p:grpSpPr>
          <a:xfrm>
            <a:off x="2831743" y="3556033"/>
            <a:ext cx="2466975" cy="1123950"/>
            <a:chOff x="3775657" y="4741377"/>
            <a:chExt cx="3289300" cy="1498600"/>
          </a:xfrm>
        </p:grpSpPr>
        <p:sp>
          <p:nvSpPr>
            <p:cNvPr id="19" name="object 19"/>
            <p:cNvSpPr/>
            <p:nvPr/>
          </p:nvSpPr>
          <p:spPr>
            <a:xfrm>
              <a:off x="3782007" y="4747727"/>
              <a:ext cx="3276600" cy="1485900"/>
            </a:xfrm>
            <a:custGeom>
              <a:avLst/>
              <a:gdLst/>
              <a:ahLst/>
              <a:cxnLst/>
              <a:rect l="l" t="t" r="r" b="b"/>
              <a:pathLst>
                <a:path w="3276600" h="1485900">
                  <a:moveTo>
                    <a:pt x="3276599" y="0"/>
                  </a:moveTo>
                  <a:lnTo>
                    <a:pt x="0" y="0"/>
                  </a:lnTo>
                  <a:lnTo>
                    <a:pt x="0" y="1485899"/>
                  </a:lnTo>
                  <a:lnTo>
                    <a:pt x="3276599" y="1485899"/>
                  </a:lnTo>
                  <a:lnTo>
                    <a:pt x="3276599" y="0"/>
                  </a:lnTo>
                  <a:close/>
                </a:path>
              </a:pathLst>
            </a:custGeom>
            <a:solidFill>
              <a:srgbClr val="44546A"/>
            </a:solidFill>
          </p:spPr>
          <p:txBody>
            <a:bodyPr wrap="square" lIns="0" tIns="0" rIns="0" bIns="0" rtlCol="0"/>
            <a:lstStyle/>
            <a:p>
              <a:endParaRPr sz="1050"/>
            </a:p>
          </p:txBody>
        </p:sp>
        <p:sp>
          <p:nvSpPr>
            <p:cNvPr id="20" name="object 20"/>
            <p:cNvSpPr/>
            <p:nvPr/>
          </p:nvSpPr>
          <p:spPr>
            <a:xfrm>
              <a:off x="3782007" y="4747727"/>
              <a:ext cx="3276600" cy="1485900"/>
            </a:xfrm>
            <a:custGeom>
              <a:avLst/>
              <a:gdLst/>
              <a:ahLst/>
              <a:cxnLst/>
              <a:rect l="l" t="t" r="r" b="b"/>
              <a:pathLst>
                <a:path w="3276600" h="1485900">
                  <a:moveTo>
                    <a:pt x="0" y="0"/>
                  </a:moveTo>
                  <a:lnTo>
                    <a:pt x="3276600" y="0"/>
                  </a:lnTo>
                  <a:lnTo>
                    <a:pt x="3276600" y="1485900"/>
                  </a:lnTo>
                  <a:lnTo>
                    <a:pt x="0" y="1485900"/>
                  </a:lnTo>
                  <a:lnTo>
                    <a:pt x="0" y="0"/>
                  </a:lnTo>
                  <a:close/>
                </a:path>
              </a:pathLst>
            </a:custGeom>
            <a:ln w="12700">
              <a:solidFill>
                <a:srgbClr val="E7E6E6"/>
              </a:solidFill>
            </a:ln>
          </p:spPr>
          <p:txBody>
            <a:bodyPr wrap="square" lIns="0" tIns="0" rIns="0" bIns="0" rtlCol="0"/>
            <a:lstStyle/>
            <a:p>
              <a:endParaRPr sz="1050"/>
            </a:p>
          </p:txBody>
        </p:sp>
      </p:grpSp>
      <p:sp>
        <p:nvSpPr>
          <p:cNvPr id="21" name="object 21"/>
          <p:cNvSpPr txBox="1"/>
          <p:nvPr/>
        </p:nvSpPr>
        <p:spPr>
          <a:xfrm>
            <a:off x="3275966" y="3677792"/>
            <a:ext cx="1579245" cy="837506"/>
          </a:xfrm>
          <a:prstGeom prst="rect">
            <a:avLst/>
          </a:prstGeom>
        </p:spPr>
        <p:txBody>
          <a:bodyPr vert="horz" wrap="square" lIns="0" tIns="7144" rIns="0" bIns="0" rtlCol="0">
            <a:spAutoFit/>
          </a:bodyPr>
          <a:lstStyle/>
          <a:p>
            <a:pPr marL="9525" marR="3810" indent="-953" algn="ctr">
              <a:lnSpc>
                <a:spcPct val="100800"/>
              </a:lnSpc>
              <a:spcBef>
                <a:spcPts val="56"/>
              </a:spcBef>
              <a:tabLst>
                <a:tab pos="1032034" algn="l"/>
              </a:tabLst>
            </a:pPr>
            <a:r>
              <a:rPr sz="1800" spc="-143" dirty="0">
                <a:solidFill>
                  <a:srgbClr val="FFFFFF"/>
                </a:solidFill>
                <a:latin typeface="Calibri" panose="020F0502020204030204" pitchFamily="34" charset="0"/>
                <a:cs typeface="Calibri" panose="020F0502020204030204" pitchFamily="34" charset="0"/>
              </a:rPr>
              <a:t>D</a:t>
            </a:r>
            <a:r>
              <a:rPr sz="1800" spc="-45" dirty="0">
                <a:solidFill>
                  <a:srgbClr val="FFFFFF"/>
                </a:solidFill>
                <a:latin typeface="Calibri" panose="020F0502020204030204" pitchFamily="34" charset="0"/>
                <a:cs typeface="Calibri" panose="020F0502020204030204" pitchFamily="34" charset="0"/>
              </a:rPr>
              <a:t>i</a:t>
            </a:r>
            <a:r>
              <a:rPr sz="1800" spc="-90" dirty="0">
                <a:solidFill>
                  <a:srgbClr val="FFFFFF"/>
                </a:solidFill>
                <a:latin typeface="Calibri" panose="020F0502020204030204" pitchFamily="34" charset="0"/>
                <a:cs typeface="Calibri" panose="020F0502020204030204" pitchFamily="34" charset="0"/>
              </a:rPr>
              <a:t>v</a:t>
            </a:r>
            <a:r>
              <a:rPr sz="1800" spc="11" dirty="0">
                <a:solidFill>
                  <a:srgbClr val="FFFFFF"/>
                </a:solidFill>
                <a:latin typeface="Calibri" panose="020F0502020204030204" pitchFamily="34" charset="0"/>
                <a:cs typeface="Calibri" panose="020F0502020204030204" pitchFamily="34" charset="0"/>
              </a:rPr>
              <a:t>i</a:t>
            </a:r>
            <a:r>
              <a:rPr sz="1800" spc="-131" dirty="0">
                <a:solidFill>
                  <a:srgbClr val="FFFFFF"/>
                </a:solidFill>
                <a:latin typeface="Calibri" panose="020F0502020204030204" pitchFamily="34" charset="0"/>
                <a:cs typeface="Calibri" panose="020F0502020204030204" pitchFamily="34" charset="0"/>
              </a:rPr>
              <a:t>s</a:t>
            </a:r>
            <a:r>
              <a:rPr sz="1800" spc="-56" dirty="0">
                <a:solidFill>
                  <a:srgbClr val="FFFFFF"/>
                </a:solidFill>
                <a:latin typeface="Calibri" panose="020F0502020204030204" pitchFamily="34" charset="0"/>
                <a:cs typeface="Calibri" panose="020F0502020204030204" pitchFamily="34" charset="0"/>
              </a:rPr>
              <a:t>ion</a:t>
            </a:r>
            <a:r>
              <a:rPr sz="1800" spc="-98" dirty="0">
                <a:solidFill>
                  <a:srgbClr val="FFFFFF"/>
                </a:solidFill>
                <a:latin typeface="Calibri" panose="020F0502020204030204" pitchFamily="34" charset="0"/>
                <a:cs typeface="Calibri" panose="020F0502020204030204" pitchFamily="34" charset="0"/>
              </a:rPr>
              <a:t> </a:t>
            </a:r>
            <a:r>
              <a:rPr sz="1800" spc="-56" dirty="0">
                <a:solidFill>
                  <a:srgbClr val="FFFFFF"/>
                </a:solidFill>
                <a:latin typeface="Calibri" panose="020F0502020204030204" pitchFamily="34" charset="0"/>
                <a:cs typeface="Calibri" panose="020F0502020204030204" pitchFamily="34" charset="0"/>
              </a:rPr>
              <a:t>o</a:t>
            </a:r>
            <a:r>
              <a:rPr sz="1800" spc="49" dirty="0">
                <a:solidFill>
                  <a:srgbClr val="FFFFFF"/>
                </a:solidFill>
                <a:latin typeface="Calibri" panose="020F0502020204030204" pitchFamily="34" charset="0"/>
                <a:cs typeface="Calibri" panose="020F0502020204030204" pitchFamily="34" charset="0"/>
              </a:rPr>
              <a:t>f  </a:t>
            </a:r>
            <a:r>
              <a:rPr sz="1800" spc="-75" dirty="0">
                <a:solidFill>
                  <a:srgbClr val="FFFFFF"/>
                </a:solidFill>
                <a:latin typeface="Calibri" panose="020F0502020204030204" pitchFamily="34" charset="0"/>
                <a:cs typeface="Calibri" panose="020F0502020204030204" pitchFamily="34" charset="0"/>
              </a:rPr>
              <a:t>Undergraduate </a:t>
            </a:r>
            <a:r>
              <a:rPr sz="1800" spc="-71" dirty="0">
                <a:solidFill>
                  <a:srgbClr val="FFFFFF"/>
                </a:solidFill>
                <a:latin typeface="Calibri" panose="020F0502020204030204" pitchFamily="34" charset="0"/>
                <a:cs typeface="Calibri" panose="020F0502020204030204" pitchFamily="34" charset="0"/>
              </a:rPr>
              <a:t> </a:t>
            </a:r>
            <a:r>
              <a:rPr sz="1800" spc="-233" dirty="0">
                <a:solidFill>
                  <a:srgbClr val="FFFFFF"/>
                </a:solidFill>
                <a:latin typeface="Calibri" panose="020F0502020204030204" pitchFamily="34" charset="0"/>
                <a:cs typeface="Calibri" panose="020F0502020204030204" pitchFamily="34" charset="0"/>
              </a:rPr>
              <a:t>E</a:t>
            </a:r>
            <a:r>
              <a:rPr sz="1800" spc="-172" dirty="0">
                <a:solidFill>
                  <a:srgbClr val="FFFFFF"/>
                </a:solidFill>
                <a:latin typeface="Calibri" panose="020F0502020204030204" pitchFamily="34" charset="0"/>
                <a:cs typeface="Calibri" panose="020F0502020204030204" pitchFamily="34" charset="0"/>
              </a:rPr>
              <a:t>d</a:t>
            </a:r>
            <a:r>
              <a:rPr sz="1800" spc="-56" dirty="0">
                <a:solidFill>
                  <a:srgbClr val="FFFFFF"/>
                </a:solidFill>
                <a:latin typeface="Calibri" panose="020F0502020204030204" pitchFamily="34" charset="0"/>
                <a:cs typeface="Calibri" panose="020F0502020204030204" pitchFamily="34" charset="0"/>
              </a:rPr>
              <a:t>u</a:t>
            </a:r>
            <a:r>
              <a:rPr sz="1800" spc="-161" dirty="0">
                <a:solidFill>
                  <a:srgbClr val="FFFFFF"/>
                </a:solidFill>
                <a:latin typeface="Calibri" panose="020F0502020204030204" pitchFamily="34" charset="0"/>
                <a:cs typeface="Calibri" panose="020F0502020204030204" pitchFamily="34" charset="0"/>
              </a:rPr>
              <a:t>ca</a:t>
            </a:r>
            <a:r>
              <a:rPr sz="1800" spc="98" dirty="0">
                <a:solidFill>
                  <a:srgbClr val="FFFFFF"/>
                </a:solidFill>
                <a:latin typeface="Calibri" panose="020F0502020204030204" pitchFamily="34" charset="0"/>
                <a:cs typeface="Calibri" panose="020F0502020204030204" pitchFamily="34" charset="0"/>
              </a:rPr>
              <a:t>t</a:t>
            </a:r>
            <a:r>
              <a:rPr sz="1800" spc="8" dirty="0">
                <a:solidFill>
                  <a:srgbClr val="FFFFFF"/>
                </a:solidFill>
                <a:latin typeface="Calibri" panose="020F0502020204030204" pitchFamily="34" charset="0"/>
                <a:cs typeface="Calibri" panose="020F0502020204030204" pitchFamily="34" charset="0"/>
              </a:rPr>
              <a:t>i</a:t>
            </a:r>
            <a:r>
              <a:rPr sz="1800" spc="-56" dirty="0">
                <a:solidFill>
                  <a:srgbClr val="FFFFFF"/>
                </a:solidFill>
                <a:latin typeface="Calibri" panose="020F0502020204030204" pitchFamily="34" charset="0"/>
                <a:cs typeface="Calibri" panose="020F0502020204030204" pitchFamily="34" charset="0"/>
              </a:rPr>
              <a:t>on</a:t>
            </a:r>
            <a:r>
              <a:rPr sz="1800" dirty="0">
                <a:solidFill>
                  <a:srgbClr val="FFFFFF"/>
                </a:solidFill>
                <a:latin typeface="Calibri" panose="020F0502020204030204" pitchFamily="34" charset="0"/>
                <a:cs typeface="Calibri" panose="020F0502020204030204" pitchFamily="34" charset="0"/>
              </a:rPr>
              <a:t>	</a:t>
            </a:r>
            <a:r>
              <a:rPr sz="1800" spc="-60" dirty="0">
                <a:solidFill>
                  <a:srgbClr val="FFFFFF"/>
                </a:solidFill>
                <a:latin typeface="Calibri" panose="020F0502020204030204" pitchFamily="34" charset="0"/>
                <a:cs typeface="Calibri" panose="020F0502020204030204" pitchFamily="34" charset="0"/>
              </a:rPr>
              <a:t>(</a:t>
            </a:r>
            <a:r>
              <a:rPr sz="1800" spc="-199" dirty="0">
                <a:solidFill>
                  <a:srgbClr val="FFFFFF"/>
                </a:solidFill>
                <a:latin typeface="Calibri" panose="020F0502020204030204" pitchFamily="34" charset="0"/>
                <a:cs typeface="Calibri" panose="020F0502020204030204" pitchFamily="34" charset="0"/>
              </a:rPr>
              <a:t>D</a:t>
            </a:r>
            <a:r>
              <a:rPr sz="1800" spc="-150" dirty="0">
                <a:solidFill>
                  <a:srgbClr val="FFFFFF"/>
                </a:solidFill>
                <a:latin typeface="Calibri" panose="020F0502020204030204" pitchFamily="34" charset="0"/>
                <a:cs typeface="Calibri" panose="020F0502020204030204" pitchFamily="34" charset="0"/>
              </a:rPr>
              <a:t>U</a:t>
            </a:r>
            <a:r>
              <a:rPr sz="1800" spc="-323" dirty="0">
                <a:solidFill>
                  <a:srgbClr val="FFFFFF"/>
                </a:solidFill>
                <a:latin typeface="Calibri" panose="020F0502020204030204" pitchFamily="34" charset="0"/>
                <a:cs typeface="Calibri" panose="020F0502020204030204" pitchFamily="34" charset="0"/>
              </a:rPr>
              <a:t>E</a:t>
            </a:r>
            <a:r>
              <a:rPr sz="1800" spc="-56" dirty="0">
                <a:solidFill>
                  <a:srgbClr val="FFFFFF"/>
                </a:solidFill>
                <a:latin typeface="Calibri" panose="020F0502020204030204" pitchFamily="34" charset="0"/>
                <a:cs typeface="Calibri" panose="020F0502020204030204" pitchFamily="34" charset="0"/>
              </a:rPr>
              <a:t>)</a:t>
            </a:r>
            <a:endParaRPr sz="1800" dirty="0">
              <a:latin typeface="Calibri" panose="020F0502020204030204" pitchFamily="34" charset="0"/>
              <a:cs typeface="Calibri" panose="020F0502020204030204" pitchFamily="34" charset="0"/>
            </a:endParaRPr>
          </a:p>
        </p:txBody>
      </p:sp>
      <p:grpSp>
        <p:nvGrpSpPr>
          <p:cNvPr id="22" name="object 22"/>
          <p:cNvGrpSpPr/>
          <p:nvPr/>
        </p:nvGrpSpPr>
        <p:grpSpPr>
          <a:xfrm>
            <a:off x="5293955" y="1846296"/>
            <a:ext cx="685800" cy="2354104"/>
            <a:chOff x="7058607" y="2461727"/>
            <a:chExt cx="914400" cy="3138805"/>
          </a:xfrm>
        </p:grpSpPr>
        <p:sp>
          <p:nvSpPr>
            <p:cNvPr id="23" name="object 23"/>
            <p:cNvSpPr/>
            <p:nvPr/>
          </p:nvSpPr>
          <p:spPr>
            <a:xfrm>
              <a:off x="7515807" y="2461727"/>
              <a:ext cx="0" cy="3124200"/>
            </a:xfrm>
            <a:custGeom>
              <a:avLst/>
              <a:gdLst/>
              <a:ahLst/>
              <a:cxnLst/>
              <a:rect l="l" t="t" r="r" b="b"/>
              <a:pathLst>
                <a:path h="3124200">
                  <a:moveTo>
                    <a:pt x="0" y="0"/>
                  </a:moveTo>
                  <a:lnTo>
                    <a:pt x="1" y="3124200"/>
                  </a:lnTo>
                </a:path>
              </a:pathLst>
            </a:custGeom>
            <a:ln w="28575">
              <a:solidFill>
                <a:srgbClr val="E7E6E6"/>
              </a:solidFill>
            </a:ln>
          </p:spPr>
          <p:txBody>
            <a:bodyPr wrap="square" lIns="0" tIns="0" rIns="0" bIns="0" rtlCol="0"/>
            <a:lstStyle/>
            <a:p>
              <a:endParaRPr sz="1050"/>
            </a:p>
          </p:txBody>
        </p:sp>
        <p:sp>
          <p:nvSpPr>
            <p:cNvPr id="24" name="object 24"/>
            <p:cNvSpPr/>
            <p:nvPr/>
          </p:nvSpPr>
          <p:spPr>
            <a:xfrm>
              <a:off x="7058607" y="3585677"/>
              <a:ext cx="914400" cy="0"/>
            </a:xfrm>
            <a:custGeom>
              <a:avLst/>
              <a:gdLst/>
              <a:ahLst/>
              <a:cxnLst/>
              <a:rect l="l" t="t" r="r" b="b"/>
              <a:pathLst>
                <a:path w="914400">
                  <a:moveTo>
                    <a:pt x="0" y="0"/>
                  </a:moveTo>
                  <a:lnTo>
                    <a:pt x="914400" y="1"/>
                  </a:lnTo>
                </a:path>
              </a:pathLst>
            </a:custGeom>
            <a:ln w="28575">
              <a:solidFill>
                <a:srgbClr val="E7E6E6"/>
              </a:solidFill>
            </a:ln>
          </p:spPr>
          <p:txBody>
            <a:bodyPr wrap="square" lIns="0" tIns="0" rIns="0" bIns="0" rtlCol="0"/>
            <a:lstStyle/>
            <a:p>
              <a:endParaRPr sz="1050"/>
            </a:p>
          </p:txBody>
        </p:sp>
        <p:sp>
          <p:nvSpPr>
            <p:cNvPr id="25" name="object 25"/>
            <p:cNvSpPr/>
            <p:nvPr/>
          </p:nvSpPr>
          <p:spPr>
            <a:xfrm>
              <a:off x="7058607" y="5585927"/>
              <a:ext cx="914400" cy="0"/>
            </a:xfrm>
            <a:custGeom>
              <a:avLst/>
              <a:gdLst/>
              <a:ahLst/>
              <a:cxnLst/>
              <a:rect l="l" t="t" r="r" b="b"/>
              <a:pathLst>
                <a:path w="914400">
                  <a:moveTo>
                    <a:pt x="0" y="0"/>
                  </a:moveTo>
                  <a:lnTo>
                    <a:pt x="914400" y="1"/>
                  </a:lnTo>
                </a:path>
              </a:pathLst>
            </a:custGeom>
            <a:ln w="28575">
              <a:solidFill>
                <a:srgbClr val="E7E6E6"/>
              </a:solidFill>
            </a:ln>
          </p:spPr>
          <p:txBody>
            <a:bodyPr wrap="square" lIns="0" tIns="0" rIns="0" bIns="0" rtlCol="0"/>
            <a:lstStyle/>
            <a:p>
              <a:endParaRPr sz="1050"/>
            </a:p>
          </p:txBody>
        </p:sp>
      </p:grpSp>
      <p:sp>
        <p:nvSpPr>
          <p:cNvPr id="26" name="object 26"/>
          <p:cNvSpPr txBox="1">
            <a:spLocks noGrp="1"/>
          </p:cNvSpPr>
          <p:nvPr>
            <p:ph type="title"/>
          </p:nvPr>
        </p:nvSpPr>
        <p:spPr>
          <a:xfrm>
            <a:off x="180905" y="125736"/>
            <a:ext cx="2550683" cy="2563522"/>
          </a:xfrm>
          <a:prstGeom prst="rect">
            <a:avLst/>
          </a:prstGeom>
        </p:spPr>
        <p:txBody>
          <a:bodyPr spcFirstLastPara="1" vert="horz" wrap="square" lIns="0" tIns="11430" rIns="0" bIns="0" rtlCol="0" anchor="ctr" anchorCtr="0">
            <a:spAutoFit/>
          </a:bodyPr>
          <a:lstStyle/>
          <a:p>
            <a:pPr marL="9525">
              <a:lnSpc>
                <a:spcPct val="100000"/>
              </a:lnSpc>
              <a:spcBef>
                <a:spcPts val="90"/>
              </a:spcBef>
            </a:pPr>
            <a:r>
              <a:rPr lang="en-US" b="0" spc="-146" dirty="0">
                <a:solidFill>
                  <a:srgbClr val="FFFF00"/>
                </a:solidFill>
                <a:latin typeface="Avenir Book" panose="02000503020000020003" pitchFamily="2" charset="0"/>
                <a:cs typeface="Calibri" panose="020F0502020204030204" pitchFamily="34" charset="0"/>
              </a:rPr>
              <a:t>Education and Human Resources Directorate (EHR)</a:t>
            </a:r>
            <a:endParaRPr b="0" spc="-146" dirty="0">
              <a:solidFill>
                <a:srgbClr val="FFFF00"/>
              </a:solidFill>
              <a:latin typeface="Avenir Book" panose="02000503020000020003" pitchFamily="2" charset="0"/>
              <a:cs typeface="Calibri" panose="020F0502020204030204" pitchFamily="34" charset="0"/>
            </a:endParaRPr>
          </a:p>
        </p:txBody>
      </p:sp>
      <p:sp>
        <p:nvSpPr>
          <p:cNvPr id="27" name="object 27"/>
          <p:cNvSpPr txBox="1">
            <a:spLocks noGrp="1"/>
          </p:cNvSpPr>
          <p:nvPr>
            <p:ph type="ftr" sz="quarter" idx="5"/>
          </p:nvPr>
        </p:nvSpPr>
        <p:spPr>
          <a:xfrm>
            <a:off x="6027755" y="6472390"/>
            <a:ext cx="2954020" cy="335915"/>
          </a:xfrm>
          <a:prstGeom prst="rect">
            <a:avLst/>
          </a:prstGeom>
        </p:spPr>
        <p:txBody>
          <a:bodyPr vert="horz" wrap="square" lIns="0" tIns="0" rIns="0" bIns="0" rtlCol="0">
            <a:spAutoFit/>
          </a:bodyPr>
          <a:lstStyle>
            <a:defPPr>
              <a:defRPr lang="en-US"/>
            </a:defPPr>
            <a:lvl1pPr marL="0" algn="l" defTabSz="914400" rtl="0" eaLnBrk="1" latinLnBrk="0" hangingPunct="1">
              <a:defRPr sz="2000" b="0" i="1"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4"/>
              </a:spcBef>
            </a:pPr>
            <a:r>
              <a:rPr lang="en-US" spc="-60"/>
              <a:t>Na</a:t>
            </a:r>
            <a:r>
              <a:rPr lang="en-US" spc="-20"/>
              <a:t>t</a:t>
            </a:r>
            <a:r>
              <a:rPr lang="en-US" spc="10"/>
              <a:t>i</a:t>
            </a:r>
            <a:r>
              <a:rPr lang="en-US" spc="-95"/>
              <a:t>o</a:t>
            </a:r>
            <a:r>
              <a:rPr lang="en-US" spc="-70"/>
              <a:t>na</a:t>
            </a:r>
            <a:r>
              <a:rPr lang="en-US" spc="-30"/>
              <a:t>l</a:t>
            </a:r>
            <a:r>
              <a:rPr lang="en-US" spc="-105"/>
              <a:t> </a:t>
            </a:r>
            <a:r>
              <a:rPr lang="en-US" spc="-434"/>
              <a:t>S</a:t>
            </a:r>
            <a:r>
              <a:rPr lang="en-US" spc="-165"/>
              <a:t>c</a:t>
            </a:r>
            <a:r>
              <a:rPr lang="en-US" spc="10"/>
              <a:t>i</a:t>
            </a:r>
            <a:r>
              <a:rPr lang="en-US" spc="-170"/>
              <a:t>e</a:t>
            </a:r>
            <a:r>
              <a:rPr lang="en-US" spc="-140"/>
              <a:t>n</a:t>
            </a:r>
            <a:r>
              <a:rPr lang="en-US" spc="-130"/>
              <a:t>c</a:t>
            </a:r>
            <a:r>
              <a:rPr lang="en-US" spc="-160"/>
              <a:t>e</a:t>
            </a:r>
            <a:r>
              <a:rPr lang="en-US" spc="-114"/>
              <a:t> </a:t>
            </a:r>
            <a:r>
              <a:rPr lang="en-US" spc="-335"/>
              <a:t>F</a:t>
            </a:r>
            <a:r>
              <a:rPr lang="en-US" spc="-95"/>
              <a:t>o</a:t>
            </a:r>
            <a:r>
              <a:rPr lang="en-US" spc="-55"/>
              <a:t>unda</a:t>
            </a:r>
            <a:r>
              <a:rPr lang="en-US" spc="-20"/>
              <a:t>t</a:t>
            </a:r>
            <a:r>
              <a:rPr lang="en-US" spc="10"/>
              <a:t>i</a:t>
            </a:r>
            <a:r>
              <a:rPr lang="en-US" spc="-95"/>
              <a:t>o</a:t>
            </a:r>
            <a:r>
              <a:rPr lang="en-US" spc="-85"/>
              <a:t>n</a:t>
            </a:r>
            <a:endParaRPr spc="-64"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3845" y="177061"/>
            <a:ext cx="6724650" cy="1040028"/>
          </a:xfrm>
          <a:prstGeom prst="rect">
            <a:avLst/>
          </a:prstGeom>
        </p:spPr>
        <p:txBody>
          <a:bodyPr spcFirstLastPara="1" vert="horz" wrap="square" lIns="0" tIns="11430" rIns="0" bIns="0" rtlCol="0" anchor="ctr" anchorCtr="0">
            <a:spAutoFit/>
          </a:bodyPr>
          <a:lstStyle/>
          <a:p>
            <a:pPr marL="9525">
              <a:lnSpc>
                <a:spcPct val="100000"/>
              </a:lnSpc>
              <a:spcBef>
                <a:spcPts val="90"/>
              </a:spcBef>
            </a:pPr>
            <a:r>
              <a:rPr lang="en-US" b="0" spc="-131" dirty="0">
                <a:solidFill>
                  <a:srgbClr val="FFFF00"/>
                </a:solidFill>
                <a:latin typeface="Avenir Book" panose="02000503020000020003" pitchFamily="2" charset="0"/>
                <a:cs typeface="Calibri" panose="020F0502020204030204" pitchFamily="34" charset="0"/>
              </a:rPr>
              <a:t>Advancing STEM Learning through Research</a:t>
            </a:r>
            <a:endParaRPr b="0" spc="-131" dirty="0">
              <a:solidFill>
                <a:srgbClr val="FFFF00"/>
              </a:solidFill>
              <a:latin typeface="Avenir Book" panose="02000503020000020003" pitchFamily="2" charset="0"/>
              <a:cs typeface="Calibri" panose="020F0502020204030204" pitchFamily="34" charset="0"/>
            </a:endParaRPr>
          </a:p>
        </p:txBody>
      </p:sp>
      <p:sp>
        <p:nvSpPr>
          <p:cNvPr id="3" name="object 3"/>
          <p:cNvSpPr txBox="1"/>
          <p:nvPr/>
        </p:nvSpPr>
        <p:spPr>
          <a:xfrm>
            <a:off x="1413164" y="3060743"/>
            <a:ext cx="6157306" cy="1542410"/>
          </a:xfrm>
          <a:prstGeom prst="rect">
            <a:avLst/>
          </a:prstGeom>
        </p:spPr>
        <p:txBody>
          <a:bodyPr vert="horz" wrap="square" lIns="0" tIns="153353" rIns="0" bIns="0" rtlCol="0">
            <a:spAutoFit/>
          </a:bodyPr>
          <a:lstStyle/>
          <a:p>
            <a:pPr marL="266700" marR="3810" indent="-257175">
              <a:lnSpc>
                <a:spcPts val="2108"/>
              </a:lnSpc>
              <a:spcBef>
                <a:spcPts val="1248"/>
              </a:spcBef>
              <a:buClr>
                <a:schemeClr val="bg1"/>
              </a:buClr>
              <a:buChar char="•"/>
              <a:tabLst>
                <a:tab pos="266224" algn="l"/>
                <a:tab pos="266700" algn="l"/>
              </a:tabLst>
            </a:pPr>
            <a:r>
              <a:rPr sz="1800" spc="-90" dirty="0">
                <a:solidFill>
                  <a:schemeClr val="bg1"/>
                </a:solidFill>
                <a:latin typeface="Avenir Book" panose="02000503020000020003" pitchFamily="2" charset="0"/>
                <a:cs typeface="Calibri" panose="020F0502020204030204" pitchFamily="34" charset="0"/>
              </a:rPr>
              <a:t>Develop</a:t>
            </a:r>
            <a:r>
              <a:rPr sz="1800" spc="-98" dirty="0">
                <a:solidFill>
                  <a:schemeClr val="bg1"/>
                </a:solidFill>
                <a:latin typeface="Avenir Book" panose="02000503020000020003" pitchFamily="2" charset="0"/>
                <a:cs typeface="Calibri" panose="020F0502020204030204" pitchFamily="34" charset="0"/>
              </a:rPr>
              <a:t> </a:t>
            </a:r>
            <a:r>
              <a:rPr sz="1800" spc="-143" dirty="0">
                <a:solidFill>
                  <a:schemeClr val="bg1"/>
                </a:solidFill>
                <a:latin typeface="Avenir Book" panose="02000503020000020003" pitchFamily="2" charset="0"/>
                <a:cs typeface="Calibri" panose="020F0502020204030204" pitchFamily="34" charset="0"/>
              </a:rPr>
              <a:t>a</a:t>
            </a:r>
            <a:r>
              <a:rPr sz="1800" spc="-94" dirty="0">
                <a:solidFill>
                  <a:schemeClr val="bg1"/>
                </a:solidFill>
                <a:latin typeface="Avenir Book" panose="02000503020000020003" pitchFamily="2" charset="0"/>
                <a:cs typeface="Calibri" panose="020F0502020204030204" pitchFamily="34" charset="0"/>
              </a:rPr>
              <a:t> </a:t>
            </a:r>
            <a:r>
              <a:rPr sz="1800" spc="-83" dirty="0">
                <a:solidFill>
                  <a:schemeClr val="bg1"/>
                </a:solidFill>
                <a:latin typeface="Avenir Book" panose="02000503020000020003" pitchFamily="2" charset="0"/>
                <a:cs typeface="Calibri" panose="020F0502020204030204" pitchFamily="34" charset="0"/>
              </a:rPr>
              <a:t>diverse</a:t>
            </a:r>
            <a:r>
              <a:rPr sz="1800" spc="-94" dirty="0">
                <a:solidFill>
                  <a:schemeClr val="bg1"/>
                </a:solidFill>
                <a:latin typeface="Avenir Book" panose="02000503020000020003" pitchFamily="2" charset="0"/>
                <a:cs typeface="Calibri" panose="020F0502020204030204" pitchFamily="34" charset="0"/>
              </a:rPr>
              <a:t> </a:t>
            </a:r>
            <a:r>
              <a:rPr sz="1800" spc="-49" dirty="0">
                <a:solidFill>
                  <a:schemeClr val="bg1"/>
                </a:solidFill>
                <a:latin typeface="Avenir Book" panose="02000503020000020003" pitchFamily="2" charset="0"/>
                <a:cs typeface="Calibri" panose="020F0502020204030204" pitchFamily="34" charset="0"/>
              </a:rPr>
              <a:t>workforce</a:t>
            </a:r>
            <a:r>
              <a:rPr sz="1800" spc="-90" dirty="0">
                <a:solidFill>
                  <a:schemeClr val="bg1"/>
                </a:solidFill>
                <a:latin typeface="Avenir Book" panose="02000503020000020003" pitchFamily="2" charset="0"/>
                <a:cs typeface="Calibri" panose="020F0502020204030204" pitchFamily="34" charset="0"/>
              </a:rPr>
              <a:t> </a:t>
            </a:r>
            <a:r>
              <a:rPr sz="1800" spc="-79" dirty="0">
                <a:solidFill>
                  <a:schemeClr val="bg1"/>
                </a:solidFill>
                <a:latin typeface="Avenir Book" panose="02000503020000020003" pitchFamily="2" charset="0"/>
                <a:cs typeface="Calibri" panose="020F0502020204030204" pitchFamily="34" charset="0"/>
              </a:rPr>
              <a:t>ready</a:t>
            </a:r>
            <a:r>
              <a:rPr sz="1800" spc="-94" dirty="0">
                <a:solidFill>
                  <a:schemeClr val="bg1"/>
                </a:solidFill>
                <a:latin typeface="Avenir Book" panose="02000503020000020003" pitchFamily="2" charset="0"/>
                <a:cs typeface="Calibri" panose="020F0502020204030204" pitchFamily="34" charset="0"/>
              </a:rPr>
              <a:t> </a:t>
            </a:r>
            <a:r>
              <a:rPr sz="1800" spc="11" dirty="0">
                <a:solidFill>
                  <a:schemeClr val="bg1"/>
                </a:solidFill>
                <a:latin typeface="Avenir Book" panose="02000503020000020003" pitchFamily="2" charset="0"/>
                <a:cs typeface="Calibri" panose="020F0502020204030204" pitchFamily="34" charset="0"/>
              </a:rPr>
              <a:t>to</a:t>
            </a:r>
            <a:r>
              <a:rPr sz="1800" spc="-101" dirty="0">
                <a:solidFill>
                  <a:schemeClr val="bg1"/>
                </a:solidFill>
                <a:latin typeface="Avenir Book" panose="02000503020000020003" pitchFamily="2" charset="0"/>
                <a:cs typeface="Calibri" panose="020F0502020204030204" pitchFamily="34" charset="0"/>
              </a:rPr>
              <a:t> </a:t>
            </a:r>
            <a:r>
              <a:rPr sz="1800" spc="-109" dirty="0">
                <a:solidFill>
                  <a:schemeClr val="bg1"/>
                </a:solidFill>
                <a:latin typeface="Avenir Book" panose="02000503020000020003" pitchFamily="2" charset="0"/>
                <a:cs typeface="Calibri" panose="020F0502020204030204" pitchFamily="34" charset="0"/>
              </a:rPr>
              <a:t>advance</a:t>
            </a:r>
            <a:r>
              <a:rPr sz="1800" spc="-90" dirty="0">
                <a:solidFill>
                  <a:schemeClr val="bg1"/>
                </a:solidFill>
                <a:latin typeface="Avenir Book" panose="02000503020000020003" pitchFamily="2" charset="0"/>
                <a:cs typeface="Calibri" panose="020F0502020204030204" pitchFamily="34" charset="0"/>
              </a:rPr>
              <a:t> </a:t>
            </a:r>
            <a:r>
              <a:rPr sz="1800" spc="-23" dirty="0">
                <a:solidFill>
                  <a:schemeClr val="bg1"/>
                </a:solidFill>
                <a:latin typeface="Avenir Book" panose="02000503020000020003" pitchFamily="2" charset="0"/>
                <a:cs typeface="Calibri" panose="020F0502020204030204" pitchFamily="34" charset="0"/>
              </a:rPr>
              <a:t>the</a:t>
            </a:r>
            <a:r>
              <a:rPr sz="1800" spc="-90" dirty="0">
                <a:solidFill>
                  <a:schemeClr val="bg1"/>
                </a:solidFill>
                <a:latin typeface="Avenir Book" panose="02000503020000020003" pitchFamily="2" charset="0"/>
                <a:cs typeface="Calibri" panose="020F0502020204030204" pitchFamily="34" charset="0"/>
              </a:rPr>
              <a:t> </a:t>
            </a:r>
            <a:r>
              <a:rPr sz="1800" spc="-34" dirty="0">
                <a:solidFill>
                  <a:schemeClr val="bg1"/>
                </a:solidFill>
                <a:latin typeface="Avenir Book" panose="02000503020000020003" pitchFamily="2" charset="0"/>
                <a:cs typeface="Calibri" panose="020F0502020204030204" pitchFamily="34" charset="0"/>
              </a:rPr>
              <a:t>frontiers</a:t>
            </a:r>
            <a:r>
              <a:rPr sz="1800" spc="-101" dirty="0">
                <a:solidFill>
                  <a:schemeClr val="bg1"/>
                </a:solidFill>
                <a:latin typeface="Avenir Book" panose="02000503020000020003" pitchFamily="2" charset="0"/>
                <a:cs typeface="Calibri" panose="020F0502020204030204" pitchFamily="34" charset="0"/>
              </a:rPr>
              <a:t> </a:t>
            </a:r>
            <a:r>
              <a:rPr sz="1800" spc="-4" dirty="0">
                <a:solidFill>
                  <a:schemeClr val="bg1"/>
                </a:solidFill>
                <a:latin typeface="Avenir Book" panose="02000503020000020003" pitchFamily="2" charset="0"/>
                <a:cs typeface="Calibri" panose="020F0502020204030204" pitchFamily="34" charset="0"/>
              </a:rPr>
              <a:t>of </a:t>
            </a:r>
            <a:r>
              <a:rPr sz="1800" spc="-488" dirty="0">
                <a:solidFill>
                  <a:schemeClr val="bg1"/>
                </a:solidFill>
                <a:latin typeface="Avenir Book" panose="02000503020000020003" pitchFamily="2" charset="0"/>
                <a:cs typeface="Calibri" panose="020F0502020204030204" pitchFamily="34" charset="0"/>
              </a:rPr>
              <a:t> </a:t>
            </a:r>
            <a:r>
              <a:rPr sz="1800" spc="-203" dirty="0">
                <a:solidFill>
                  <a:schemeClr val="bg1"/>
                </a:solidFill>
                <a:latin typeface="Avenir Book" panose="02000503020000020003" pitchFamily="2" charset="0"/>
                <a:cs typeface="Calibri" panose="020F0502020204030204" pitchFamily="34" charset="0"/>
              </a:rPr>
              <a:t>s</a:t>
            </a:r>
            <a:r>
              <a:rPr sz="1800" spc="-146" dirty="0">
                <a:solidFill>
                  <a:schemeClr val="bg1"/>
                </a:solidFill>
                <a:latin typeface="Avenir Book" panose="02000503020000020003" pitchFamily="2" charset="0"/>
                <a:cs typeface="Calibri" panose="020F0502020204030204" pitchFamily="34" charset="0"/>
              </a:rPr>
              <a:t>c</a:t>
            </a:r>
            <a:r>
              <a:rPr sz="1800" spc="8" dirty="0">
                <a:solidFill>
                  <a:schemeClr val="bg1"/>
                </a:solidFill>
                <a:latin typeface="Avenir Book" panose="02000503020000020003" pitchFamily="2" charset="0"/>
                <a:cs typeface="Calibri" panose="020F0502020204030204" pitchFamily="34" charset="0"/>
              </a:rPr>
              <a:t>i</a:t>
            </a:r>
            <a:r>
              <a:rPr sz="1800" spc="-105" dirty="0">
                <a:solidFill>
                  <a:schemeClr val="bg1"/>
                </a:solidFill>
                <a:latin typeface="Avenir Book" panose="02000503020000020003" pitchFamily="2" charset="0"/>
                <a:cs typeface="Calibri" panose="020F0502020204030204" pitchFamily="34" charset="0"/>
              </a:rPr>
              <a:t>e</a:t>
            </a:r>
            <a:r>
              <a:rPr sz="1800" spc="-56" dirty="0">
                <a:solidFill>
                  <a:schemeClr val="bg1"/>
                </a:solidFill>
                <a:latin typeface="Avenir Book" panose="02000503020000020003" pitchFamily="2" charset="0"/>
                <a:cs typeface="Calibri" panose="020F0502020204030204" pitchFamily="34" charset="0"/>
              </a:rPr>
              <a:t>n</a:t>
            </a:r>
            <a:r>
              <a:rPr sz="1800" spc="-146" dirty="0">
                <a:solidFill>
                  <a:schemeClr val="bg1"/>
                </a:solidFill>
                <a:latin typeface="Avenir Book" panose="02000503020000020003" pitchFamily="2" charset="0"/>
                <a:cs typeface="Calibri" panose="020F0502020204030204" pitchFamily="34" charset="0"/>
              </a:rPr>
              <a:t>c</a:t>
            </a:r>
            <a:r>
              <a:rPr sz="1800" spc="-109" dirty="0">
                <a:solidFill>
                  <a:schemeClr val="bg1"/>
                </a:solidFill>
                <a:latin typeface="Avenir Book" panose="02000503020000020003" pitchFamily="2" charset="0"/>
                <a:cs typeface="Calibri" panose="020F0502020204030204" pitchFamily="34" charset="0"/>
              </a:rPr>
              <a:t>e</a:t>
            </a:r>
            <a:r>
              <a:rPr sz="1800" spc="-94" dirty="0">
                <a:solidFill>
                  <a:schemeClr val="bg1"/>
                </a:solidFill>
                <a:latin typeface="Avenir Book" panose="02000503020000020003" pitchFamily="2" charset="0"/>
                <a:cs typeface="Calibri" panose="020F0502020204030204" pitchFamily="34" charset="0"/>
              </a:rPr>
              <a:t> </a:t>
            </a:r>
            <a:r>
              <a:rPr sz="1800" spc="-143" dirty="0">
                <a:solidFill>
                  <a:schemeClr val="bg1"/>
                </a:solidFill>
                <a:latin typeface="Avenir Book" panose="02000503020000020003" pitchFamily="2" charset="0"/>
                <a:cs typeface="Calibri" panose="020F0502020204030204" pitchFamily="34" charset="0"/>
              </a:rPr>
              <a:t>a</a:t>
            </a:r>
            <a:r>
              <a:rPr sz="1800" spc="-56" dirty="0">
                <a:solidFill>
                  <a:schemeClr val="bg1"/>
                </a:solidFill>
                <a:latin typeface="Avenir Book" panose="02000503020000020003" pitchFamily="2" charset="0"/>
                <a:cs typeface="Calibri" panose="020F0502020204030204" pitchFamily="34" charset="0"/>
              </a:rPr>
              <a:t>nd</a:t>
            </a:r>
            <a:r>
              <a:rPr sz="1800" spc="-98" dirty="0">
                <a:solidFill>
                  <a:schemeClr val="bg1"/>
                </a:solidFill>
                <a:latin typeface="Avenir Book" panose="02000503020000020003" pitchFamily="2" charset="0"/>
                <a:cs typeface="Calibri" panose="020F0502020204030204" pitchFamily="34" charset="0"/>
              </a:rPr>
              <a:t> </a:t>
            </a:r>
            <a:r>
              <a:rPr sz="1800" spc="-105" dirty="0">
                <a:solidFill>
                  <a:schemeClr val="bg1"/>
                </a:solidFill>
                <a:latin typeface="Avenir Book" panose="02000503020000020003" pitchFamily="2" charset="0"/>
                <a:cs typeface="Calibri" panose="020F0502020204030204" pitchFamily="34" charset="0"/>
              </a:rPr>
              <a:t>e</a:t>
            </a:r>
            <a:r>
              <a:rPr sz="1800" spc="-56" dirty="0">
                <a:solidFill>
                  <a:schemeClr val="bg1"/>
                </a:solidFill>
                <a:latin typeface="Avenir Book" panose="02000503020000020003" pitchFamily="2" charset="0"/>
                <a:cs typeface="Calibri" panose="020F0502020204030204" pitchFamily="34" charset="0"/>
              </a:rPr>
              <a:t>n</a:t>
            </a:r>
            <a:r>
              <a:rPr sz="1800" spc="-161" dirty="0">
                <a:solidFill>
                  <a:schemeClr val="bg1"/>
                </a:solidFill>
                <a:latin typeface="Avenir Book" panose="02000503020000020003" pitchFamily="2" charset="0"/>
                <a:cs typeface="Calibri" panose="020F0502020204030204" pitchFamily="34" charset="0"/>
              </a:rPr>
              <a:t>g</a:t>
            </a:r>
            <a:r>
              <a:rPr sz="1800" spc="8" dirty="0">
                <a:solidFill>
                  <a:schemeClr val="bg1"/>
                </a:solidFill>
                <a:latin typeface="Avenir Book" panose="02000503020000020003" pitchFamily="2" charset="0"/>
                <a:cs typeface="Calibri" panose="020F0502020204030204" pitchFamily="34" charset="0"/>
              </a:rPr>
              <a:t>i</a:t>
            </a:r>
            <a:r>
              <a:rPr sz="1800" spc="-56" dirty="0">
                <a:solidFill>
                  <a:schemeClr val="bg1"/>
                </a:solidFill>
                <a:latin typeface="Avenir Book" panose="02000503020000020003" pitchFamily="2" charset="0"/>
                <a:cs typeface="Calibri" panose="020F0502020204030204" pitchFamily="34" charset="0"/>
              </a:rPr>
              <a:t>n</a:t>
            </a:r>
            <a:r>
              <a:rPr sz="1800" spc="-105" dirty="0">
                <a:solidFill>
                  <a:schemeClr val="bg1"/>
                </a:solidFill>
                <a:latin typeface="Avenir Book" panose="02000503020000020003" pitchFamily="2" charset="0"/>
                <a:cs typeface="Calibri" panose="020F0502020204030204" pitchFamily="34" charset="0"/>
              </a:rPr>
              <a:t>ee</a:t>
            </a:r>
            <a:r>
              <a:rPr sz="1800" spc="19" dirty="0">
                <a:solidFill>
                  <a:schemeClr val="bg1"/>
                </a:solidFill>
                <a:latin typeface="Avenir Book" panose="02000503020000020003" pitchFamily="2" charset="0"/>
                <a:cs typeface="Calibri" panose="020F0502020204030204" pitchFamily="34" charset="0"/>
              </a:rPr>
              <a:t>ri</a:t>
            </a:r>
            <a:r>
              <a:rPr sz="1800" spc="-56" dirty="0">
                <a:solidFill>
                  <a:schemeClr val="bg1"/>
                </a:solidFill>
                <a:latin typeface="Avenir Book" panose="02000503020000020003" pitchFamily="2" charset="0"/>
                <a:cs typeface="Calibri" panose="020F0502020204030204" pitchFamily="34" charset="0"/>
              </a:rPr>
              <a:t>n</a:t>
            </a:r>
            <a:r>
              <a:rPr sz="1800" spc="-158" dirty="0">
                <a:solidFill>
                  <a:schemeClr val="bg1"/>
                </a:solidFill>
                <a:latin typeface="Avenir Book" panose="02000503020000020003" pitchFamily="2" charset="0"/>
                <a:cs typeface="Calibri" panose="020F0502020204030204" pitchFamily="34" charset="0"/>
              </a:rPr>
              <a:t>g</a:t>
            </a:r>
            <a:r>
              <a:rPr sz="1800" spc="-101" dirty="0">
                <a:solidFill>
                  <a:schemeClr val="bg1"/>
                </a:solidFill>
                <a:latin typeface="Avenir Book" panose="02000503020000020003" pitchFamily="2" charset="0"/>
                <a:cs typeface="Calibri" panose="020F0502020204030204" pitchFamily="34" charset="0"/>
              </a:rPr>
              <a:t> </a:t>
            </a:r>
            <a:r>
              <a:rPr sz="1800" spc="11" dirty="0">
                <a:solidFill>
                  <a:schemeClr val="bg1"/>
                </a:solidFill>
                <a:latin typeface="Avenir Book" panose="02000503020000020003" pitchFamily="2" charset="0"/>
                <a:cs typeface="Calibri" panose="020F0502020204030204" pitchFamily="34" charset="0"/>
              </a:rPr>
              <a:t>f</a:t>
            </a:r>
            <a:r>
              <a:rPr sz="1800" spc="-56" dirty="0">
                <a:solidFill>
                  <a:schemeClr val="bg1"/>
                </a:solidFill>
                <a:latin typeface="Avenir Book" panose="02000503020000020003" pitchFamily="2" charset="0"/>
                <a:cs typeface="Calibri" panose="020F0502020204030204" pitchFamily="34" charset="0"/>
              </a:rPr>
              <a:t>o</a:t>
            </a:r>
            <a:r>
              <a:rPr sz="1800" spc="26" dirty="0">
                <a:solidFill>
                  <a:schemeClr val="bg1"/>
                </a:solidFill>
                <a:latin typeface="Avenir Book" panose="02000503020000020003" pitchFamily="2" charset="0"/>
                <a:cs typeface="Calibri" panose="020F0502020204030204" pitchFamily="34" charset="0"/>
              </a:rPr>
              <a:t>r</a:t>
            </a:r>
            <a:r>
              <a:rPr sz="1800" spc="-98" dirty="0">
                <a:solidFill>
                  <a:schemeClr val="bg1"/>
                </a:solidFill>
                <a:latin typeface="Avenir Book" panose="02000503020000020003" pitchFamily="2" charset="0"/>
                <a:cs typeface="Calibri" panose="020F0502020204030204" pitchFamily="34" charset="0"/>
              </a:rPr>
              <a:t> </a:t>
            </a:r>
            <a:r>
              <a:rPr sz="1800" spc="-203" dirty="0">
                <a:solidFill>
                  <a:schemeClr val="bg1"/>
                </a:solidFill>
                <a:latin typeface="Avenir Book" panose="02000503020000020003" pitchFamily="2" charset="0"/>
                <a:cs typeface="Calibri" panose="020F0502020204030204" pitchFamily="34" charset="0"/>
              </a:rPr>
              <a:t>s</a:t>
            </a:r>
            <a:r>
              <a:rPr sz="1800" spc="-56" dirty="0">
                <a:solidFill>
                  <a:schemeClr val="bg1"/>
                </a:solidFill>
                <a:latin typeface="Avenir Book" panose="02000503020000020003" pitchFamily="2" charset="0"/>
                <a:cs typeface="Calibri" panose="020F0502020204030204" pitchFamily="34" charset="0"/>
              </a:rPr>
              <a:t>o</a:t>
            </a:r>
            <a:r>
              <a:rPr sz="1800" spc="-146" dirty="0">
                <a:solidFill>
                  <a:schemeClr val="bg1"/>
                </a:solidFill>
                <a:latin typeface="Avenir Book" panose="02000503020000020003" pitchFamily="2" charset="0"/>
                <a:cs typeface="Calibri" panose="020F0502020204030204" pitchFamily="34" charset="0"/>
              </a:rPr>
              <a:t>c</a:t>
            </a:r>
            <a:r>
              <a:rPr sz="1800" spc="8" dirty="0">
                <a:solidFill>
                  <a:schemeClr val="bg1"/>
                </a:solidFill>
                <a:latin typeface="Avenir Book" panose="02000503020000020003" pitchFamily="2" charset="0"/>
                <a:cs typeface="Calibri" panose="020F0502020204030204" pitchFamily="34" charset="0"/>
              </a:rPr>
              <a:t>i</a:t>
            </a:r>
            <a:r>
              <a:rPr sz="1800" spc="-116" dirty="0">
                <a:solidFill>
                  <a:schemeClr val="bg1"/>
                </a:solidFill>
                <a:latin typeface="Avenir Book" panose="02000503020000020003" pitchFamily="2" charset="0"/>
                <a:cs typeface="Calibri" panose="020F0502020204030204" pitchFamily="34" charset="0"/>
              </a:rPr>
              <a:t>e</a:t>
            </a:r>
            <a:r>
              <a:rPr sz="1800" spc="98" dirty="0">
                <a:solidFill>
                  <a:schemeClr val="bg1"/>
                </a:solidFill>
                <a:latin typeface="Avenir Book" panose="02000503020000020003" pitchFamily="2" charset="0"/>
                <a:cs typeface="Calibri" panose="020F0502020204030204" pitchFamily="34" charset="0"/>
              </a:rPr>
              <a:t>t</a:t>
            </a:r>
            <a:r>
              <a:rPr sz="1800" spc="-86" dirty="0">
                <a:solidFill>
                  <a:schemeClr val="bg1"/>
                </a:solidFill>
                <a:latin typeface="Avenir Book" panose="02000503020000020003" pitchFamily="2" charset="0"/>
                <a:cs typeface="Calibri" panose="020F0502020204030204" pitchFamily="34" charset="0"/>
              </a:rPr>
              <a:t>y</a:t>
            </a:r>
            <a:endParaRPr sz="1800" dirty="0">
              <a:solidFill>
                <a:schemeClr val="bg1"/>
              </a:solidFill>
              <a:latin typeface="Avenir Book" panose="02000503020000020003" pitchFamily="2" charset="0"/>
              <a:cs typeface="Calibri" panose="020F0502020204030204" pitchFamily="34" charset="0"/>
            </a:endParaRPr>
          </a:p>
          <a:p>
            <a:pPr marL="266700" indent="-257175">
              <a:spcBef>
                <a:spcPts val="1208"/>
              </a:spcBef>
              <a:buClr>
                <a:schemeClr val="bg1"/>
              </a:buClr>
              <a:buChar char="•"/>
              <a:tabLst>
                <a:tab pos="266224" algn="l"/>
                <a:tab pos="266700" algn="l"/>
              </a:tabLst>
            </a:pPr>
            <a:r>
              <a:rPr lang="en-US" sz="1800" spc="-90" dirty="0">
                <a:solidFill>
                  <a:schemeClr val="bg1"/>
                </a:solidFill>
                <a:latin typeface="Avenir Book" panose="02000503020000020003" pitchFamily="2" charset="0"/>
                <a:cs typeface="Calibri" panose="020F0502020204030204" pitchFamily="34" charset="0"/>
              </a:rPr>
              <a:t>Generate</a:t>
            </a:r>
            <a:r>
              <a:rPr lang="en-US" sz="1800" spc="-94" dirty="0">
                <a:solidFill>
                  <a:schemeClr val="bg1"/>
                </a:solidFill>
                <a:latin typeface="Avenir Book" panose="02000503020000020003" pitchFamily="2" charset="0"/>
                <a:cs typeface="Calibri" panose="020F0502020204030204" pitchFamily="34" charset="0"/>
              </a:rPr>
              <a:t> </a:t>
            </a:r>
            <a:r>
              <a:rPr lang="en-US" sz="1800" spc="-64" dirty="0">
                <a:solidFill>
                  <a:schemeClr val="bg1"/>
                </a:solidFill>
                <a:latin typeface="Avenir Book" panose="02000503020000020003" pitchFamily="2" charset="0"/>
                <a:cs typeface="Calibri" panose="020F0502020204030204" pitchFamily="34" charset="0"/>
              </a:rPr>
              <a:t>new</a:t>
            </a:r>
            <a:r>
              <a:rPr lang="en-US" sz="1800" spc="-101" dirty="0">
                <a:solidFill>
                  <a:schemeClr val="bg1"/>
                </a:solidFill>
                <a:latin typeface="Avenir Book" panose="02000503020000020003" pitchFamily="2" charset="0"/>
                <a:cs typeface="Calibri" panose="020F0502020204030204" pitchFamily="34" charset="0"/>
              </a:rPr>
              <a:t> </a:t>
            </a:r>
            <a:r>
              <a:rPr lang="en-US" sz="1800" spc="-75" dirty="0">
                <a:solidFill>
                  <a:schemeClr val="bg1"/>
                </a:solidFill>
                <a:latin typeface="Avenir Book" panose="02000503020000020003" pitchFamily="2" charset="0"/>
                <a:cs typeface="Calibri" panose="020F0502020204030204" pitchFamily="34" charset="0"/>
              </a:rPr>
              <a:t>knowledge</a:t>
            </a:r>
            <a:r>
              <a:rPr lang="en-US" sz="1800" spc="-90" dirty="0">
                <a:solidFill>
                  <a:schemeClr val="bg1"/>
                </a:solidFill>
                <a:latin typeface="Avenir Book" panose="02000503020000020003" pitchFamily="2" charset="0"/>
                <a:cs typeface="Calibri" panose="020F0502020204030204" pitchFamily="34" charset="0"/>
              </a:rPr>
              <a:t> </a:t>
            </a:r>
            <a:r>
              <a:rPr lang="en-US" sz="1800" spc="-41" dirty="0">
                <a:solidFill>
                  <a:schemeClr val="bg1"/>
                </a:solidFill>
                <a:latin typeface="Avenir Book" panose="02000503020000020003" pitchFamily="2" charset="0"/>
                <a:cs typeface="Calibri" panose="020F0502020204030204" pitchFamily="34" charset="0"/>
              </a:rPr>
              <a:t>about</a:t>
            </a:r>
            <a:r>
              <a:rPr lang="en-US" sz="1800" spc="-101" dirty="0">
                <a:solidFill>
                  <a:schemeClr val="bg1"/>
                </a:solidFill>
                <a:latin typeface="Avenir Book" panose="02000503020000020003" pitchFamily="2" charset="0"/>
                <a:cs typeface="Calibri" panose="020F0502020204030204" pitchFamily="34" charset="0"/>
              </a:rPr>
              <a:t> </a:t>
            </a:r>
            <a:r>
              <a:rPr lang="en-US" sz="1800" spc="-225" dirty="0">
                <a:solidFill>
                  <a:schemeClr val="bg1"/>
                </a:solidFill>
                <a:latin typeface="Avenir Book" panose="02000503020000020003" pitchFamily="2" charset="0"/>
                <a:cs typeface="Calibri" panose="020F0502020204030204" pitchFamily="34" charset="0"/>
              </a:rPr>
              <a:t>STEM</a:t>
            </a:r>
            <a:r>
              <a:rPr lang="en-US" sz="1800" spc="-101" dirty="0">
                <a:solidFill>
                  <a:schemeClr val="bg1"/>
                </a:solidFill>
                <a:latin typeface="Avenir Book" panose="02000503020000020003" pitchFamily="2" charset="0"/>
                <a:cs typeface="Calibri" panose="020F0502020204030204" pitchFamily="34" charset="0"/>
              </a:rPr>
              <a:t> </a:t>
            </a:r>
            <a:r>
              <a:rPr lang="en-US" sz="1800" spc="-60" dirty="0">
                <a:solidFill>
                  <a:schemeClr val="bg1"/>
                </a:solidFill>
                <a:latin typeface="Avenir Book" panose="02000503020000020003" pitchFamily="2" charset="0"/>
                <a:cs typeface="Calibri" panose="020F0502020204030204" pitchFamily="34" charset="0"/>
              </a:rPr>
              <a:t>learning</a:t>
            </a:r>
            <a:r>
              <a:rPr lang="en-US" sz="1800" spc="-98" dirty="0">
                <a:solidFill>
                  <a:schemeClr val="bg1"/>
                </a:solidFill>
                <a:latin typeface="Avenir Book" panose="02000503020000020003" pitchFamily="2" charset="0"/>
                <a:cs typeface="Calibri" panose="020F0502020204030204" pitchFamily="34" charset="0"/>
              </a:rPr>
              <a:t> </a:t>
            </a:r>
            <a:r>
              <a:rPr lang="en-US" sz="1800" spc="26" dirty="0">
                <a:solidFill>
                  <a:schemeClr val="bg1"/>
                </a:solidFill>
                <a:latin typeface="Avenir Book" panose="02000503020000020003" pitchFamily="2" charset="0"/>
                <a:cs typeface="Calibri" panose="020F0502020204030204" pitchFamily="34" charset="0"/>
              </a:rPr>
              <a:t>&amp;</a:t>
            </a:r>
            <a:r>
              <a:rPr lang="en-US" sz="1800" spc="-98" dirty="0">
                <a:solidFill>
                  <a:schemeClr val="bg1"/>
                </a:solidFill>
                <a:latin typeface="Avenir Book" panose="02000503020000020003" pitchFamily="2" charset="0"/>
                <a:cs typeface="Calibri" panose="020F0502020204030204" pitchFamily="34" charset="0"/>
              </a:rPr>
              <a:t> </a:t>
            </a:r>
            <a:r>
              <a:rPr lang="en-US" sz="1800" spc="-60" dirty="0">
                <a:solidFill>
                  <a:schemeClr val="bg1"/>
                </a:solidFill>
                <a:latin typeface="Avenir Book" panose="02000503020000020003" pitchFamily="2" charset="0"/>
                <a:cs typeface="Calibri" panose="020F0502020204030204" pitchFamily="34" charset="0"/>
              </a:rPr>
              <a:t>education</a:t>
            </a:r>
            <a:endParaRPr lang="en-US" sz="1800" dirty="0">
              <a:solidFill>
                <a:schemeClr val="bg1"/>
              </a:solidFill>
              <a:latin typeface="Avenir Book" panose="02000503020000020003" pitchFamily="2" charset="0"/>
              <a:cs typeface="Calibri" panose="020F0502020204030204" pitchFamily="34" charset="0"/>
            </a:endParaRPr>
          </a:p>
          <a:p>
            <a:pPr marL="266700" indent="-257175">
              <a:spcBef>
                <a:spcPts val="1073"/>
              </a:spcBef>
              <a:buClr>
                <a:schemeClr val="bg1"/>
              </a:buClr>
              <a:buChar char="•"/>
              <a:tabLst>
                <a:tab pos="266224" algn="l"/>
                <a:tab pos="266700" algn="l"/>
              </a:tabLst>
            </a:pPr>
            <a:r>
              <a:rPr sz="1800" spc="-172" dirty="0">
                <a:solidFill>
                  <a:schemeClr val="bg1"/>
                </a:solidFill>
                <a:latin typeface="Avenir Book" panose="02000503020000020003" pitchFamily="2" charset="0"/>
                <a:cs typeface="Calibri" panose="020F0502020204030204" pitchFamily="34" charset="0"/>
              </a:rPr>
              <a:t>G</a:t>
            </a:r>
            <a:r>
              <a:rPr sz="1800" spc="-101" dirty="0">
                <a:solidFill>
                  <a:schemeClr val="bg1"/>
                </a:solidFill>
                <a:latin typeface="Avenir Book" panose="02000503020000020003" pitchFamily="2" charset="0"/>
                <a:cs typeface="Calibri" panose="020F0502020204030204" pitchFamily="34" charset="0"/>
              </a:rPr>
              <a:t>r</a:t>
            </a:r>
            <a:r>
              <a:rPr sz="1800" spc="-64" dirty="0">
                <a:solidFill>
                  <a:schemeClr val="bg1"/>
                </a:solidFill>
                <a:latin typeface="Avenir Book" panose="02000503020000020003" pitchFamily="2" charset="0"/>
                <a:cs typeface="Calibri" panose="020F0502020204030204" pitchFamily="34" charset="0"/>
              </a:rPr>
              <a:t>o</a:t>
            </a:r>
            <a:r>
              <a:rPr sz="1800" spc="-15" dirty="0">
                <a:solidFill>
                  <a:schemeClr val="bg1"/>
                </a:solidFill>
                <a:latin typeface="Avenir Book" panose="02000503020000020003" pitchFamily="2" charset="0"/>
                <a:cs typeface="Calibri" panose="020F0502020204030204" pitchFamily="34" charset="0"/>
              </a:rPr>
              <a:t>w</a:t>
            </a:r>
            <a:r>
              <a:rPr sz="1800" spc="-101" dirty="0">
                <a:solidFill>
                  <a:schemeClr val="bg1"/>
                </a:solidFill>
                <a:latin typeface="Avenir Book" panose="02000503020000020003" pitchFamily="2" charset="0"/>
                <a:cs typeface="Calibri" panose="020F0502020204030204" pitchFamily="34" charset="0"/>
              </a:rPr>
              <a:t> </a:t>
            </a:r>
            <a:r>
              <a:rPr sz="1800" spc="-143" dirty="0">
                <a:solidFill>
                  <a:schemeClr val="bg1"/>
                </a:solidFill>
                <a:latin typeface="Avenir Book" panose="02000503020000020003" pitchFamily="2" charset="0"/>
                <a:cs typeface="Calibri" panose="020F0502020204030204" pitchFamily="34" charset="0"/>
              </a:rPr>
              <a:t>a</a:t>
            </a:r>
            <a:r>
              <a:rPr sz="1800" spc="-56" dirty="0">
                <a:solidFill>
                  <a:schemeClr val="bg1"/>
                </a:solidFill>
                <a:latin typeface="Avenir Book" panose="02000503020000020003" pitchFamily="2" charset="0"/>
                <a:cs typeface="Calibri" panose="020F0502020204030204" pitchFamily="34" charset="0"/>
              </a:rPr>
              <a:t>nd</a:t>
            </a:r>
            <a:r>
              <a:rPr sz="1800" spc="-98" dirty="0">
                <a:solidFill>
                  <a:schemeClr val="bg1"/>
                </a:solidFill>
                <a:latin typeface="Avenir Book" panose="02000503020000020003" pitchFamily="2" charset="0"/>
                <a:cs typeface="Calibri" panose="020F0502020204030204" pitchFamily="34" charset="0"/>
              </a:rPr>
              <a:t> </a:t>
            </a:r>
            <a:r>
              <a:rPr sz="1800" spc="-124" dirty="0">
                <a:solidFill>
                  <a:schemeClr val="bg1"/>
                </a:solidFill>
                <a:latin typeface="Avenir Book" panose="02000503020000020003" pitchFamily="2" charset="0"/>
                <a:cs typeface="Calibri" panose="020F0502020204030204" pitchFamily="34" charset="0"/>
              </a:rPr>
              <a:t>s</a:t>
            </a:r>
            <a:r>
              <a:rPr sz="1800" spc="-135" dirty="0">
                <a:solidFill>
                  <a:schemeClr val="bg1"/>
                </a:solidFill>
                <a:latin typeface="Avenir Book" panose="02000503020000020003" pitchFamily="2" charset="0"/>
                <a:cs typeface="Calibri" panose="020F0502020204030204" pitchFamily="34" charset="0"/>
              </a:rPr>
              <a:t>u</a:t>
            </a:r>
            <a:r>
              <a:rPr sz="1800" spc="-221" dirty="0">
                <a:solidFill>
                  <a:schemeClr val="bg1"/>
                </a:solidFill>
                <a:latin typeface="Avenir Book" panose="02000503020000020003" pitchFamily="2" charset="0"/>
                <a:cs typeface="Calibri" panose="020F0502020204030204" pitchFamily="34" charset="0"/>
              </a:rPr>
              <a:t>s</a:t>
            </a:r>
            <a:r>
              <a:rPr sz="1800" spc="75" dirty="0">
                <a:solidFill>
                  <a:schemeClr val="bg1"/>
                </a:solidFill>
                <a:latin typeface="Avenir Book" panose="02000503020000020003" pitchFamily="2" charset="0"/>
                <a:cs typeface="Calibri" panose="020F0502020204030204" pitchFamily="34" charset="0"/>
              </a:rPr>
              <a:t>t</a:t>
            </a:r>
            <a:r>
              <a:rPr sz="1800" spc="-143" dirty="0">
                <a:solidFill>
                  <a:schemeClr val="bg1"/>
                </a:solidFill>
                <a:latin typeface="Avenir Book" panose="02000503020000020003" pitchFamily="2" charset="0"/>
                <a:cs typeface="Calibri" panose="020F0502020204030204" pitchFamily="34" charset="0"/>
              </a:rPr>
              <a:t>a</a:t>
            </a:r>
            <a:r>
              <a:rPr sz="1800" spc="8" dirty="0">
                <a:solidFill>
                  <a:schemeClr val="bg1"/>
                </a:solidFill>
                <a:latin typeface="Avenir Book" panose="02000503020000020003" pitchFamily="2" charset="0"/>
                <a:cs typeface="Calibri" panose="020F0502020204030204" pitchFamily="34" charset="0"/>
              </a:rPr>
              <a:t>i</a:t>
            </a:r>
            <a:r>
              <a:rPr sz="1800" spc="-56" dirty="0">
                <a:solidFill>
                  <a:schemeClr val="bg1"/>
                </a:solidFill>
                <a:latin typeface="Avenir Book" panose="02000503020000020003" pitchFamily="2" charset="0"/>
                <a:cs typeface="Calibri" panose="020F0502020204030204" pitchFamily="34" charset="0"/>
              </a:rPr>
              <a:t>n</a:t>
            </a:r>
            <a:r>
              <a:rPr sz="1800" spc="-98" dirty="0">
                <a:solidFill>
                  <a:schemeClr val="bg1"/>
                </a:solidFill>
                <a:latin typeface="Avenir Book" panose="02000503020000020003" pitchFamily="2" charset="0"/>
                <a:cs typeface="Calibri" panose="020F0502020204030204" pitchFamily="34" charset="0"/>
              </a:rPr>
              <a:t> </a:t>
            </a:r>
            <a:r>
              <a:rPr sz="1800" spc="-143" dirty="0">
                <a:solidFill>
                  <a:schemeClr val="bg1"/>
                </a:solidFill>
                <a:latin typeface="Avenir Book" panose="02000503020000020003" pitchFamily="2" charset="0"/>
                <a:cs typeface="Calibri" panose="020F0502020204030204" pitchFamily="34" charset="0"/>
              </a:rPr>
              <a:t>a</a:t>
            </a:r>
            <a:r>
              <a:rPr sz="1800" spc="-98" dirty="0">
                <a:solidFill>
                  <a:schemeClr val="bg1"/>
                </a:solidFill>
                <a:latin typeface="Avenir Book" panose="02000503020000020003" pitchFamily="2" charset="0"/>
                <a:cs typeface="Calibri" panose="020F0502020204030204" pitchFamily="34" charset="0"/>
              </a:rPr>
              <a:t> </a:t>
            </a:r>
            <a:r>
              <a:rPr sz="1800" spc="-390" dirty="0">
                <a:solidFill>
                  <a:schemeClr val="bg1"/>
                </a:solidFill>
                <a:latin typeface="Avenir Book" panose="02000503020000020003" pitchFamily="2" charset="0"/>
                <a:cs typeface="Calibri" panose="020F0502020204030204" pitchFamily="34" charset="0"/>
              </a:rPr>
              <a:t>S</a:t>
            </a:r>
            <a:r>
              <a:rPr sz="1800" spc="-225" dirty="0">
                <a:solidFill>
                  <a:schemeClr val="bg1"/>
                </a:solidFill>
                <a:latin typeface="Avenir Book" panose="02000503020000020003" pitchFamily="2" charset="0"/>
                <a:cs typeface="Calibri" panose="020F0502020204030204" pitchFamily="34" charset="0"/>
              </a:rPr>
              <a:t>T</a:t>
            </a:r>
            <a:r>
              <a:rPr sz="1800" spc="-323" dirty="0">
                <a:solidFill>
                  <a:schemeClr val="bg1"/>
                </a:solidFill>
                <a:latin typeface="Avenir Book" panose="02000503020000020003" pitchFamily="2" charset="0"/>
                <a:cs typeface="Calibri" panose="020F0502020204030204" pitchFamily="34" charset="0"/>
              </a:rPr>
              <a:t>E</a:t>
            </a:r>
            <a:r>
              <a:rPr sz="1800" spc="34" dirty="0">
                <a:solidFill>
                  <a:schemeClr val="bg1"/>
                </a:solidFill>
                <a:latin typeface="Avenir Book" panose="02000503020000020003" pitchFamily="2" charset="0"/>
                <a:cs typeface="Calibri" panose="020F0502020204030204" pitchFamily="34" charset="0"/>
              </a:rPr>
              <a:t>M</a:t>
            </a:r>
            <a:r>
              <a:rPr sz="1800" spc="-49" dirty="0">
                <a:solidFill>
                  <a:schemeClr val="bg1"/>
                </a:solidFill>
                <a:latin typeface="Avenir Book" panose="02000503020000020003" pitchFamily="2" charset="0"/>
                <a:cs typeface="Calibri" panose="020F0502020204030204" pitchFamily="34" charset="0"/>
              </a:rPr>
              <a:t>-</a:t>
            </a:r>
            <a:r>
              <a:rPr sz="1800" spc="34" dirty="0">
                <a:solidFill>
                  <a:schemeClr val="bg1"/>
                </a:solidFill>
                <a:latin typeface="Avenir Book" panose="02000503020000020003" pitchFamily="2" charset="0"/>
                <a:cs typeface="Calibri" panose="020F0502020204030204" pitchFamily="34" charset="0"/>
              </a:rPr>
              <a:t>li</a:t>
            </a:r>
            <a:r>
              <a:rPr sz="1800" spc="23" dirty="0">
                <a:solidFill>
                  <a:schemeClr val="bg1"/>
                </a:solidFill>
                <a:latin typeface="Avenir Book" panose="02000503020000020003" pitchFamily="2" charset="0"/>
                <a:cs typeface="Calibri" panose="020F0502020204030204" pitchFamily="34" charset="0"/>
              </a:rPr>
              <a:t>t</a:t>
            </a:r>
            <a:r>
              <a:rPr sz="1800" spc="-105" dirty="0">
                <a:solidFill>
                  <a:schemeClr val="bg1"/>
                </a:solidFill>
                <a:latin typeface="Avenir Book" panose="02000503020000020003" pitchFamily="2" charset="0"/>
                <a:cs typeface="Calibri" panose="020F0502020204030204" pitchFamily="34" charset="0"/>
              </a:rPr>
              <a:t>e</a:t>
            </a:r>
            <a:r>
              <a:rPr sz="1800" spc="-11" dirty="0">
                <a:solidFill>
                  <a:schemeClr val="bg1"/>
                </a:solidFill>
                <a:latin typeface="Avenir Book" panose="02000503020000020003" pitchFamily="2" charset="0"/>
                <a:cs typeface="Calibri" panose="020F0502020204030204" pitchFamily="34" charset="0"/>
              </a:rPr>
              <a:t>r</a:t>
            </a:r>
            <a:r>
              <a:rPr sz="1800" spc="-161" dirty="0">
                <a:solidFill>
                  <a:schemeClr val="bg1"/>
                </a:solidFill>
                <a:latin typeface="Avenir Book" panose="02000503020000020003" pitchFamily="2" charset="0"/>
                <a:cs typeface="Calibri" panose="020F0502020204030204" pitchFamily="34" charset="0"/>
              </a:rPr>
              <a:t>a</a:t>
            </a:r>
            <a:r>
              <a:rPr sz="1800" spc="75" dirty="0">
                <a:solidFill>
                  <a:schemeClr val="bg1"/>
                </a:solidFill>
                <a:latin typeface="Avenir Book" panose="02000503020000020003" pitchFamily="2" charset="0"/>
                <a:cs typeface="Calibri" panose="020F0502020204030204" pitchFamily="34" charset="0"/>
              </a:rPr>
              <a:t>t</a:t>
            </a:r>
            <a:r>
              <a:rPr sz="1800" spc="-109" dirty="0">
                <a:solidFill>
                  <a:schemeClr val="bg1"/>
                </a:solidFill>
                <a:latin typeface="Avenir Book" panose="02000503020000020003" pitchFamily="2" charset="0"/>
                <a:cs typeface="Calibri" panose="020F0502020204030204" pitchFamily="34" charset="0"/>
              </a:rPr>
              <a:t>e</a:t>
            </a:r>
            <a:r>
              <a:rPr sz="1800" spc="-94" dirty="0">
                <a:solidFill>
                  <a:schemeClr val="bg1"/>
                </a:solidFill>
                <a:latin typeface="Avenir Book" panose="02000503020000020003" pitchFamily="2" charset="0"/>
                <a:cs typeface="Calibri" panose="020F0502020204030204" pitchFamily="34" charset="0"/>
              </a:rPr>
              <a:t> </a:t>
            </a:r>
            <a:r>
              <a:rPr sz="1800" spc="-56" dirty="0">
                <a:solidFill>
                  <a:schemeClr val="bg1"/>
                </a:solidFill>
                <a:latin typeface="Avenir Book" panose="02000503020000020003" pitchFamily="2" charset="0"/>
                <a:cs typeface="Calibri" panose="020F0502020204030204" pitchFamily="34" charset="0"/>
              </a:rPr>
              <a:t>pub</a:t>
            </a:r>
            <a:r>
              <a:rPr sz="1800" spc="-41" dirty="0">
                <a:solidFill>
                  <a:schemeClr val="bg1"/>
                </a:solidFill>
                <a:latin typeface="Avenir Book" panose="02000503020000020003" pitchFamily="2" charset="0"/>
                <a:cs typeface="Calibri" panose="020F0502020204030204" pitchFamily="34" charset="0"/>
              </a:rPr>
              <a:t>lic</a:t>
            </a:r>
            <a:endParaRPr sz="1800" dirty="0">
              <a:solidFill>
                <a:schemeClr val="bg1"/>
              </a:solidFill>
              <a:latin typeface="Avenir Book" panose="02000503020000020003" pitchFamily="2" charset="0"/>
              <a:cs typeface="Calibri" panose="020F0502020204030204" pitchFamily="34" charset="0"/>
            </a:endParaRPr>
          </a:p>
        </p:txBody>
      </p:sp>
      <p:grpSp>
        <p:nvGrpSpPr>
          <p:cNvPr id="4" name="object 4"/>
          <p:cNvGrpSpPr/>
          <p:nvPr/>
        </p:nvGrpSpPr>
        <p:grpSpPr>
          <a:xfrm>
            <a:off x="2562991" y="1068582"/>
            <a:ext cx="4364831" cy="2028349"/>
            <a:chOff x="4162762" y="1050215"/>
            <a:chExt cx="5819775" cy="2704465"/>
          </a:xfrm>
        </p:grpSpPr>
        <p:pic>
          <p:nvPicPr>
            <p:cNvPr id="5" name="object 5"/>
            <p:cNvPicPr/>
            <p:nvPr/>
          </p:nvPicPr>
          <p:blipFill>
            <a:blip r:embed="rId2" cstate="print"/>
            <a:stretch>
              <a:fillRect/>
            </a:stretch>
          </p:blipFill>
          <p:spPr>
            <a:xfrm>
              <a:off x="4162762" y="1050215"/>
              <a:ext cx="3065481" cy="2175394"/>
            </a:xfrm>
            <a:prstGeom prst="rect">
              <a:avLst/>
            </a:prstGeom>
          </p:spPr>
        </p:pic>
        <p:pic>
          <p:nvPicPr>
            <p:cNvPr id="6" name="object 6"/>
            <p:cNvPicPr/>
            <p:nvPr/>
          </p:nvPicPr>
          <p:blipFill>
            <a:blip r:embed="rId3" cstate="print"/>
            <a:stretch>
              <a:fillRect/>
            </a:stretch>
          </p:blipFill>
          <p:spPr>
            <a:xfrm>
              <a:off x="7060081" y="1538465"/>
              <a:ext cx="2922118" cy="2215676"/>
            </a:xfrm>
            <a:prstGeom prst="rect">
              <a:avLst/>
            </a:prstGeom>
          </p:spPr>
        </p:pic>
      </p:grpSp>
      <p:sp>
        <p:nvSpPr>
          <p:cNvPr id="7" name="object 7"/>
          <p:cNvSpPr txBox="1">
            <a:spLocks noGrp="1"/>
          </p:cNvSpPr>
          <p:nvPr>
            <p:ph type="ftr" sz="quarter" idx="5"/>
          </p:nvPr>
        </p:nvSpPr>
        <p:spPr>
          <a:xfrm>
            <a:off x="6027755" y="6472390"/>
            <a:ext cx="2954020" cy="335915"/>
          </a:xfrm>
          <a:prstGeom prst="rect">
            <a:avLst/>
          </a:prstGeom>
        </p:spPr>
        <p:txBody>
          <a:bodyPr vert="horz" wrap="square" lIns="0" tIns="0" rIns="0" bIns="0" rtlCol="0">
            <a:spAutoFit/>
          </a:bodyPr>
          <a:lstStyle>
            <a:defPPr>
              <a:defRPr lang="en-US"/>
            </a:defPPr>
            <a:lvl1pPr marL="0" algn="l" defTabSz="914400" rtl="0" eaLnBrk="1" latinLnBrk="0" hangingPunct="1">
              <a:defRPr sz="2000" b="0" i="1"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4"/>
              </a:spcBef>
            </a:pPr>
            <a:r>
              <a:rPr lang="en-US" spc="-60"/>
              <a:t>Na</a:t>
            </a:r>
            <a:r>
              <a:rPr lang="en-US" spc="-20"/>
              <a:t>t</a:t>
            </a:r>
            <a:r>
              <a:rPr lang="en-US" spc="10"/>
              <a:t>i</a:t>
            </a:r>
            <a:r>
              <a:rPr lang="en-US" spc="-95"/>
              <a:t>o</a:t>
            </a:r>
            <a:r>
              <a:rPr lang="en-US" spc="-70"/>
              <a:t>na</a:t>
            </a:r>
            <a:r>
              <a:rPr lang="en-US" spc="-30"/>
              <a:t>l</a:t>
            </a:r>
            <a:r>
              <a:rPr lang="en-US" spc="-105"/>
              <a:t> </a:t>
            </a:r>
            <a:r>
              <a:rPr lang="en-US" spc="-434"/>
              <a:t>S</a:t>
            </a:r>
            <a:r>
              <a:rPr lang="en-US" spc="-165"/>
              <a:t>c</a:t>
            </a:r>
            <a:r>
              <a:rPr lang="en-US" spc="10"/>
              <a:t>i</a:t>
            </a:r>
            <a:r>
              <a:rPr lang="en-US" spc="-170"/>
              <a:t>e</a:t>
            </a:r>
            <a:r>
              <a:rPr lang="en-US" spc="-140"/>
              <a:t>n</a:t>
            </a:r>
            <a:r>
              <a:rPr lang="en-US" spc="-130"/>
              <a:t>c</a:t>
            </a:r>
            <a:r>
              <a:rPr lang="en-US" spc="-160"/>
              <a:t>e</a:t>
            </a:r>
            <a:r>
              <a:rPr lang="en-US" spc="-114"/>
              <a:t> </a:t>
            </a:r>
            <a:r>
              <a:rPr lang="en-US" spc="-335"/>
              <a:t>F</a:t>
            </a:r>
            <a:r>
              <a:rPr lang="en-US" spc="-95"/>
              <a:t>o</a:t>
            </a:r>
            <a:r>
              <a:rPr lang="en-US" spc="-55"/>
              <a:t>unda</a:t>
            </a:r>
            <a:r>
              <a:rPr lang="en-US" spc="-20"/>
              <a:t>t</a:t>
            </a:r>
            <a:r>
              <a:rPr lang="en-US" spc="10"/>
              <a:t>i</a:t>
            </a:r>
            <a:r>
              <a:rPr lang="en-US" spc="-95"/>
              <a:t>o</a:t>
            </a:r>
            <a:r>
              <a:rPr lang="en-US" spc="-85"/>
              <a:t>n</a:t>
            </a:r>
            <a:endParaRPr spc="-64"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749009" y="1025230"/>
            <a:ext cx="6096000" cy="1084898"/>
            <a:chOff x="3526581" y="1320633"/>
            <a:chExt cx="8128000" cy="1446530"/>
          </a:xfrm>
        </p:grpSpPr>
        <p:sp>
          <p:nvSpPr>
            <p:cNvPr id="4" name="object 4"/>
            <p:cNvSpPr/>
            <p:nvPr/>
          </p:nvSpPr>
          <p:spPr>
            <a:xfrm>
              <a:off x="3545631" y="1339683"/>
              <a:ext cx="8089900" cy="1408430"/>
            </a:xfrm>
            <a:custGeom>
              <a:avLst/>
              <a:gdLst/>
              <a:ahLst/>
              <a:cxnLst/>
              <a:rect l="l" t="t" r="r" b="b"/>
              <a:pathLst>
                <a:path w="8089900" h="1408430">
                  <a:moveTo>
                    <a:pt x="7854941" y="0"/>
                  </a:moveTo>
                  <a:lnTo>
                    <a:pt x="234701" y="0"/>
                  </a:lnTo>
                  <a:lnTo>
                    <a:pt x="187400" y="4768"/>
                  </a:lnTo>
                  <a:lnTo>
                    <a:pt x="143345" y="18444"/>
                  </a:lnTo>
                  <a:lnTo>
                    <a:pt x="103477" y="40083"/>
                  </a:lnTo>
                  <a:lnTo>
                    <a:pt x="68742" y="68742"/>
                  </a:lnTo>
                  <a:lnTo>
                    <a:pt x="40083" y="103478"/>
                  </a:lnTo>
                  <a:lnTo>
                    <a:pt x="18444" y="143345"/>
                  </a:lnTo>
                  <a:lnTo>
                    <a:pt x="4768" y="187401"/>
                  </a:lnTo>
                  <a:lnTo>
                    <a:pt x="0" y="234702"/>
                  </a:lnTo>
                  <a:lnTo>
                    <a:pt x="0" y="1173481"/>
                  </a:lnTo>
                  <a:lnTo>
                    <a:pt x="4768" y="1220781"/>
                  </a:lnTo>
                  <a:lnTo>
                    <a:pt x="18444" y="1264838"/>
                  </a:lnTo>
                  <a:lnTo>
                    <a:pt x="40083" y="1304705"/>
                  </a:lnTo>
                  <a:lnTo>
                    <a:pt x="68742" y="1339440"/>
                  </a:lnTo>
                  <a:lnTo>
                    <a:pt x="103477" y="1368100"/>
                  </a:lnTo>
                  <a:lnTo>
                    <a:pt x="143345" y="1389739"/>
                  </a:lnTo>
                  <a:lnTo>
                    <a:pt x="187400" y="1403415"/>
                  </a:lnTo>
                  <a:lnTo>
                    <a:pt x="234701" y="1408183"/>
                  </a:lnTo>
                  <a:lnTo>
                    <a:pt x="7854941" y="1408183"/>
                  </a:lnTo>
                  <a:lnTo>
                    <a:pt x="7902241" y="1403415"/>
                  </a:lnTo>
                  <a:lnTo>
                    <a:pt x="7946296" y="1389739"/>
                  </a:lnTo>
                  <a:lnTo>
                    <a:pt x="7986164" y="1368100"/>
                  </a:lnTo>
                  <a:lnTo>
                    <a:pt x="8020898" y="1339440"/>
                  </a:lnTo>
                  <a:lnTo>
                    <a:pt x="8049557" y="1304705"/>
                  </a:lnTo>
                  <a:lnTo>
                    <a:pt x="8071197" y="1264838"/>
                  </a:lnTo>
                  <a:lnTo>
                    <a:pt x="8084872" y="1220781"/>
                  </a:lnTo>
                  <a:lnTo>
                    <a:pt x="8089640" y="1173481"/>
                  </a:lnTo>
                  <a:lnTo>
                    <a:pt x="8089640" y="234702"/>
                  </a:lnTo>
                  <a:lnTo>
                    <a:pt x="8084872" y="187401"/>
                  </a:lnTo>
                  <a:lnTo>
                    <a:pt x="8071197" y="143345"/>
                  </a:lnTo>
                  <a:lnTo>
                    <a:pt x="8049557" y="103478"/>
                  </a:lnTo>
                  <a:lnTo>
                    <a:pt x="8020898" y="68742"/>
                  </a:lnTo>
                  <a:lnTo>
                    <a:pt x="7986164" y="40083"/>
                  </a:lnTo>
                  <a:lnTo>
                    <a:pt x="7946296" y="18444"/>
                  </a:lnTo>
                  <a:lnTo>
                    <a:pt x="7902241" y="4768"/>
                  </a:lnTo>
                  <a:lnTo>
                    <a:pt x="7854941" y="0"/>
                  </a:lnTo>
                  <a:close/>
                </a:path>
              </a:pathLst>
            </a:custGeom>
            <a:solidFill>
              <a:srgbClr val="2A394C"/>
            </a:solidFill>
          </p:spPr>
          <p:txBody>
            <a:bodyPr wrap="square" lIns="0" tIns="0" rIns="0" bIns="0" rtlCol="0"/>
            <a:lstStyle/>
            <a:p>
              <a:endParaRPr sz="1050"/>
            </a:p>
          </p:txBody>
        </p:sp>
        <p:sp>
          <p:nvSpPr>
            <p:cNvPr id="5" name="object 5"/>
            <p:cNvSpPr/>
            <p:nvPr/>
          </p:nvSpPr>
          <p:spPr>
            <a:xfrm>
              <a:off x="3545631" y="1339683"/>
              <a:ext cx="8089900" cy="1408430"/>
            </a:xfrm>
            <a:custGeom>
              <a:avLst/>
              <a:gdLst/>
              <a:ahLst/>
              <a:cxnLst/>
              <a:rect l="l" t="t" r="r" b="b"/>
              <a:pathLst>
                <a:path w="8089900" h="1408430">
                  <a:moveTo>
                    <a:pt x="0" y="234701"/>
                  </a:moveTo>
                  <a:lnTo>
                    <a:pt x="4768" y="187401"/>
                  </a:lnTo>
                  <a:lnTo>
                    <a:pt x="18443" y="143345"/>
                  </a:lnTo>
                  <a:lnTo>
                    <a:pt x="40083" y="103477"/>
                  </a:lnTo>
                  <a:lnTo>
                    <a:pt x="68742" y="68742"/>
                  </a:lnTo>
                  <a:lnTo>
                    <a:pt x="103477" y="40083"/>
                  </a:lnTo>
                  <a:lnTo>
                    <a:pt x="143344" y="18444"/>
                  </a:lnTo>
                  <a:lnTo>
                    <a:pt x="187400" y="4768"/>
                  </a:lnTo>
                  <a:lnTo>
                    <a:pt x="234700" y="0"/>
                  </a:lnTo>
                  <a:lnTo>
                    <a:pt x="7854941" y="0"/>
                  </a:lnTo>
                  <a:lnTo>
                    <a:pt x="7902241" y="4768"/>
                  </a:lnTo>
                  <a:lnTo>
                    <a:pt x="7946296" y="18444"/>
                  </a:lnTo>
                  <a:lnTo>
                    <a:pt x="7986164" y="40083"/>
                  </a:lnTo>
                  <a:lnTo>
                    <a:pt x="8020898" y="68742"/>
                  </a:lnTo>
                  <a:lnTo>
                    <a:pt x="8049557" y="103477"/>
                  </a:lnTo>
                  <a:lnTo>
                    <a:pt x="8071197" y="143345"/>
                  </a:lnTo>
                  <a:lnTo>
                    <a:pt x="8084872" y="187401"/>
                  </a:lnTo>
                  <a:lnTo>
                    <a:pt x="8089641" y="234701"/>
                  </a:lnTo>
                  <a:lnTo>
                    <a:pt x="8089641" y="1173481"/>
                  </a:lnTo>
                  <a:lnTo>
                    <a:pt x="8084872" y="1220781"/>
                  </a:lnTo>
                  <a:lnTo>
                    <a:pt x="8071197" y="1264837"/>
                  </a:lnTo>
                  <a:lnTo>
                    <a:pt x="8049557" y="1304704"/>
                  </a:lnTo>
                  <a:lnTo>
                    <a:pt x="8020898" y="1339440"/>
                  </a:lnTo>
                  <a:lnTo>
                    <a:pt x="7986164" y="1368099"/>
                  </a:lnTo>
                  <a:lnTo>
                    <a:pt x="7946296" y="1389738"/>
                  </a:lnTo>
                  <a:lnTo>
                    <a:pt x="7902241" y="1403414"/>
                  </a:lnTo>
                  <a:lnTo>
                    <a:pt x="7854941" y="1408183"/>
                  </a:lnTo>
                  <a:lnTo>
                    <a:pt x="234700" y="1408183"/>
                  </a:lnTo>
                  <a:lnTo>
                    <a:pt x="187400" y="1403414"/>
                  </a:lnTo>
                  <a:lnTo>
                    <a:pt x="143344" y="1389738"/>
                  </a:lnTo>
                  <a:lnTo>
                    <a:pt x="103477" y="1368099"/>
                  </a:lnTo>
                  <a:lnTo>
                    <a:pt x="68742" y="1339440"/>
                  </a:lnTo>
                  <a:lnTo>
                    <a:pt x="40083" y="1304704"/>
                  </a:lnTo>
                  <a:lnTo>
                    <a:pt x="18443" y="1264837"/>
                  </a:lnTo>
                  <a:lnTo>
                    <a:pt x="4768" y="1220781"/>
                  </a:lnTo>
                  <a:lnTo>
                    <a:pt x="0" y="1173481"/>
                  </a:lnTo>
                  <a:lnTo>
                    <a:pt x="0" y="234701"/>
                  </a:lnTo>
                  <a:close/>
                </a:path>
              </a:pathLst>
            </a:custGeom>
            <a:ln w="38100">
              <a:solidFill>
                <a:srgbClr val="000000"/>
              </a:solidFill>
            </a:ln>
          </p:spPr>
          <p:txBody>
            <a:bodyPr wrap="square" lIns="0" tIns="0" rIns="0" bIns="0" rtlCol="0"/>
            <a:lstStyle/>
            <a:p>
              <a:endParaRPr sz="1050"/>
            </a:p>
          </p:txBody>
        </p:sp>
        <p:pic>
          <p:nvPicPr>
            <p:cNvPr id="6" name="object 6"/>
            <p:cNvPicPr/>
            <p:nvPr/>
          </p:nvPicPr>
          <p:blipFill>
            <a:blip r:embed="rId2" cstate="print"/>
            <a:stretch>
              <a:fillRect/>
            </a:stretch>
          </p:blipFill>
          <p:spPr>
            <a:xfrm>
              <a:off x="3657817" y="1637404"/>
              <a:ext cx="1194318" cy="816854"/>
            </a:xfrm>
            <a:prstGeom prst="rect">
              <a:avLst/>
            </a:prstGeom>
          </p:spPr>
        </p:pic>
      </p:grpSp>
      <p:grpSp>
        <p:nvGrpSpPr>
          <p:cNvPr id="7" name="object 7"/>
          <p:cNvGrpSpPr/>
          <p:nvPr/>
        </p:nvGrpSpPr>
        <p:grpSpPr>
          <a:xfrm>
            <a:off x="1749010" y="3530118"/>
            <a:ext cx="6096000" cy="1057275"/>
            <a:chOff x="3526581" y="4557615"/>
            <a:chExt cx="8128000" cy="1409700"/>
          </a:xfrm>
        </p:grpSpPr>
        <p:sp>
          <p:nvSpPr>
            <p:cNvPr id="8" name="object 8"/>
            <p:cNvSpPr/>
            <p:nvPr/>
          </p:nvSpPr>
          <p:spPr>
            <a:xfrm>
              <a:off x="3545631" y="4576665"/>
              <a:ext cx="8089900" cy="1371600"/>
            </a:xfrm>
            <a:custGeom>
              <a:avLst/>
              <a:gdLst/>
              <a:ahLst/>
              <a:cxnLst/>
              <a:rect l="l" t="t" r="r" b="b"/>
              <a:pathLst>
                <a:path w="8089900" h="1371600">
                  <a:moveTo>
                    <a:pt x="7861037" y="0"/>
                  </a:moveTo>
                  <a:lnTo>
                    <a:pt x="228605" y="0"/>
                  </a:lnTo>
                  <a:lnTo>
                    <a:pt x="182533" y="4644"/>
                  </a:lnTo>
                  <a:lnTo>
                    <a:pt x="139621" y="17965"/>
                  </a:lnTo>
                  <a:lnTo>
                    <a:pt x="100790" y="39042"/>
                  </a:lnTo>
                  <a:lnTo>
                    <a:pt x="66957" y="66957"/>
                  </a:lnTo>
                  <a:lnTo>
                    <a:pt x="39042" y="100790"/>
                  </a:lnTo>
                  <a:lnTo>
                    <a:pt x="17965" y="139622"/>
                  </a:lnTo>
                  <a:lnTo>
                    <a:pt x="4644" y="182534"/>
                  </a:lnTo>
                  <a:lnTo>
                    <a:pt x="0" y="228606"/>
                  </a:lnTo>
                  <a:lnTo>
                    <a:pt x="0" y="1142994"/>
                  </a:lnTo>
                  <a:lnTo>
                    <a:pt x="4644" y="1189066"/>
                  </a:lnTo>
                  <a:lnTo>
                    <a:pt x="17965" y="1231977"/>
                  </a:lnTo>
                  <a:lnTo>
                    <a:pt x="39042" y="1270809"/>
                  </a:lnTo>
                  <a:lnTo>
                    <a:pt x="66957" y="1304642"/>
                  </a:lnTo>
                  <a:lnTo>
                    <a:pt x="100790" y="1332557"/>
                  </a:lnTo>
                  <a:lnTo>
                    <a:pt x="139621" y="1353635"/>
                  </a:lnTo>
                  <a:lnTo>
                    <a:pt x="182533" y="1366955"/>
                  </a:lnTo>
                  <a:lnTo>
                    <a:pt x="228605" y="1371600"/>
                  </a:lnTo>
                  <a:lnTo>
                    <a:pt x="7861037" y="1371600"/>
                  </a:lnTo>
                  <a:lnTo>
                    <a:pt x="7907109" y="1366955"/>
                  </a:lnTo>
                  <a:lnTo>
                    <a:pt x="7950020" y="1353635"/>
                  </a:lnTo>
                  <a:lnTo>
                    <a:pt x="7988852" y="1332557"/>
                  </a:lnTo>
                  <a:lnTo>
                    <a:pt x="8022685" y="1304642"/>
                  </a:lnTo>
                  <a:lnTo>
                    <a:pt x="8050600" y="1270809"/>
                  </a:lnTo>
                  <a:lnTo>
                    <a:pt x="8071677" y="1231977"/>
                  </a:lnTo>
                  <a:lnTo>
                    <a:pt x="8084997" y="1189066"/>
                  </a:lnTo>
                  <a:lnTo>
                    <a:pt x="8089642" y="1142994"/>
                  </a:lnTo>
                  <a:lnTo>
                    <a:pt x="8089642" y="228606"/>
                  </a:lnTo>
                  <a:lnTo>
                    <a:pt x="8084997" y="182534"/>
                  </a:lnTo>
                  <a:lnTo>
                    <a:pt x="8071677" y="139622"/>
                  </a:lnTo>
                  <a:lnTo>
                    <a:pt x="8050600" y="100790"/>
                  </a:lnTo>
                  <a:lnTo>
                    <a:pt x="8022685" y="66957"/>
                  </a:lnTo>
                  <a:lnTo>
                    <a:pt x="7988852" y="39042"/>
                  </a:lnTo>
                  <a:lnTo>
                    <a:pt x="7950020" y="17965"/>
                  </a:lnTo>
                  <a:lnTo>
                    <a:pt x="7907109" y="4644"/>
                  </a:lnTo>
                  <a:lnTo>
                    <a:pt x="7861037" y="0"/>
                  </a:lnTo>
                  <a:close/>
                </a:path>
              </a:pathLst>
            </a:custGeom>
            <a:solidFill>
              <a:srgbClr val="2A394C"/>
            </a:solidFill>
          </p:spPr>
          <p:txBody>
            <a:bodyPr wrap="square" lIns="0" tIns="0" rIns="0" bIns="0" rtlCol="0"/>
            <a:lstStyle/>
            <a:p>
              <a:endParaRPr sz="1050" dirty="0"/>
            </a:p>
          </p:txBody>
        </p:sp>
        <p:sp>
          <p:nvSpPr>
            <p:cNvPr id="9" name="object 9"/>
            <p:cNvSpPr/>
            <p:nvPr/>
          </p:nvSpPr>
          <p:spPr>
            <a:xfrm>
              <a:off x="3545631" y="4576665"/>
              <a:ext cx="8089900" cy="1371600"/>
            </a:xfrm>
            <a:custGeom>
              <a:avLst/>
              <a:gdLst/>
              <a:ahLst/>
              <a:cxnLst/>
              <a:rect l="l" t="t" r="r" b="b"/>
              <a:pathLst>
                <a:path w="8089900" h="1371600">
                  <a:moveTo>
                    <a:pt x="0" y="228605"/>
                  </a:moveTo>
                  <a:lnTo>
                    <a:pt x="4644" y="182533"/>
                  </a:lnTo>
                  <a:lnTo>
                    <a:pt x="17964" y="139622"/>
                  </a:lnTo>
                  <a:lnTo>
                    <a:pt x="39042" y="100790"/>
                  </a:lnTo>
                  <a:lnTo>
                    <a:pt x="66956" y="66957"/>
                  </a:lnTo>
                  <a:lnTo>
                    <a:pt x="100789" y="39042"/>
                  </a:lnTo>
                  <a:lnTo>
                    <a:pt x="139621" y="17964"/>
                  </a:lnTo>
                  <a:lnTo>
                    <a:pt x="182533" y="4644"/>
                  </a:lnTo>
                  <a:lnTo>
                    <a:pt x="228604" y="0"/>
                  </a:lnTo>
                  <a:lnTo>
                    <a:pt x="7861037" y="0"/>
                  </a:lnTo>
                  <a:lnTo>
                    <a:pt x="7907108" y="4644"/>
                  </a:lnTo>
                  <a:lnTo>
                    <a:pt x="7950020" y="17964"/>
                  </a:lnTo>
                  <a:lnTo>
                    <a:pt x="7988852" y="39042"/>
                  </a:lnTo>
                  <a:lnTo>
                    <a:pt x="8022685" y="66957"/>
                  </a:lnTo>
                  <a:lnTo>
                    <a:pt x="8050599" y="100790"/>
                  </a:lnTo>
                  <a:lnTo>
                    <a:pt x="8071677" y="139622"/>
                  </a:lnTo>
                  <a:lnTo>
                    <a:pt x="8084997" y="182533"/>
                  </a:lnTo>
                  <a:lnTo>
                    <a:pt x="8089642" y="228605"/>
                  </a:lnTo>
                  <a:lnTo>
                    <a:pt x="8089642" y="1142994"/>
                  </a:lnTo>
                  <a:lnTo>
                    <a:pt x="8084997" y="1189066"/>
                  </a:lnTo>
                  <a:lnTo>
                    <a:pt x="8071677" y="1231977"/>
                  </a:lnTo>
                  <a:lnTo>
                    <a:pt x="8050599" y="1270809"/>
                  </a:lnTo>
                  <a:lnTo>
                    <a:pt x="8022685" y="1304643"/>
                  </a:lnTo>
                  <a:lnTo>
                    <a:pt x="7988852" y="1332557"/>
                  </a:lnTo>
                  <a:lnTo>
                    <a:pt x="7950020" y="1353635"/>
                  </a:lnTo>
                  <a:lnTo>
                    <a:pt x="7907108" y="1366955"/>
                  </a:lnTo>
                  <a:lnTo>
                    <a:pt x="7861037" y="1371600"/>
                  </a:lnTo>
                  <a:lnTo>
                    <a:pt x="228604" y="1371600"/>
                  </a:lnTo>
                  <a:lnTo>
                    <a:pt x="182533" y="1366955"/>
                  </a:lnTo>
                  <a:lnTo>
                    <a:pt x="139621" y="1353635"/>
                  </a:lnTo>
                  <a:lnTo>
                    <a:pt x="100789" y="1332557"/>
                  </a:lnTo>
                  <a:lnTo>
                    <a:pt x="66956" y="1304643"/>
                  </a:lnTo>
                  <a:lnTo>
                    <a:pt x="39042" y="1270809"/>
                  </a:lnTo>
                  <a:lnTo>
                    <a:pt x="17964" y="1231977"/>
                  </a:lnTo>
                  <a:lnTo>
                    <a:pt x="4644" y="1189066"/>
                  </a:lnTo>
                  <a:lnTo>
                    <a:pt x="0" y="1142994"/>
                  </a:lnTo>
                  <a:lnTo>
                    <a:pt x="0" y="228605"/>
                  </a:lnTo>
                  <a:close/>
                </a:path>
              </a:pathLst>
            </a:custGeom>
            <a:ln w="38100">
              <a:solidFill>
                <a:srgbClr val="000000"/>
              </a:solidFill>
            </a:ln>
          </p:spPr>
          <p:txBody>
            <a:bodyPr wrap="square" lIns="0" tIns="0" rIns="0" bIns="0" rtlCol="0"/>
            <a:lstStyle/>
            <a:p>
              <a:endParaRPr sz="1050"/>
            </a:p>
          </p:txBody>
        </p:sp>
      </p:grpSp>
      <p:grpSp>
        <p:nvGrpSpPr>
          <p:cNvPr id="10" name="object 10"/>
          <p:cNvGrpSpPr/>
          <p:nvPr/>
        </p:nvGrpSpPr>
        <p:grpSpPr>
          <a:xfrm>
            <a:off x="1734722" y="2231094"/>
            <a:ext cx="6096000" cy="1057275"/>
            <a:chOff x="3526581" y="2957415"/>
            <a:chExt cx="8128000" cy="1409700"/>
          </a:xfrm>
        </p:grpSpPr>
        <p:sp>
          <p:nvSpPr>
            <p:cNvPr id="11" name="object 11"/>
            <p:cNvSpPr/>
            <p:nvPr/>
          </p:nvSpPr>
          <p:spPr>
            <a:xfrm>
              <a:off x="3545631" y="2976465"/>
              <a:ext cx="8089900" cy="1371600"/>
            </a:xfrm>
            <a:custGeom>
              <a:avLst/>
              <a:gdLst/>
              <a:ahLst/>
              <a:cxnLst/>
              <a:rect l="l" t="t" r="r" b="b"/>
              <a:pathLst>
                <a:path w="8089900" h="1371600">
                  <a:moveTo>
                    <a:pt x="7861037" y="0"/>
                  </a:moveTo>
                  <a:lnTo>
                    <a:pt x="228605" y="0"/>
                  </a:lnTo>
                  <a:lnTo>
                    <a:pt x="182533" y="4644"/>
                  </a:lnTo>
                  <a:lnTo>
                    <a:pt x="139621" y="17965"/>
                  </a:lnTo>
                  <a:lnTo>
                    <a:pt x="100790" y="39042"/>
                  </a:lnTo>
                  <a:lnTo>
                    <a:pt x="66957" y="66957"/>
                  </a:lnTo>
                  <a:lnTo>
                    <a:pt x="39042" y="100790"/>
                  </a:lnTo>
                  <a:lnTo>
                    <a:pt x="17965" y="139622"/>
                  </a:lnTo>
                  <a:lnTo>
                    <a:pt x="4644" y="182534"/>
                  </a:lnTo>
                  <a:lnTo>
                    <a:pt x="0" y="228606"/>
                  </a:lnTo>
                  <a:lnTo>
                    <a:pt x="0" y="1142993"/>
                  </a:lnTo>
                  <a:lnTo>
                    <a:pt x="4644" y="1189065"/>
                  </a:lnTo>
                  <a:lnTo>
                    <a:pt x="17965" y="1231977"/>
                  </a:lnTo>
                  <a:lnTo>
                    <a:pt x="39042" y="1270809"/>
                  </a:lnTo>
                  <a:lnTo>
                    <a:pt x="66957" y="1304642"/>
                  </a:lnTo>
                  <a:lnTo>
                    <a:pt x="100790" y="1332557"/>
                  </a:lnTo>
                  <a:lnTo>
                    <a:pt x="139621" y="1353634"/>
                  </a:lnTo>
                  <a:lnTo>
                    <a:pt x="182533" y="1366955"/>
                  </a:lnTo>
                  <a:lnTo>
                    <a:pt x="228605" y="1371600"/>
                  </a:lnTo>
                  <a:lnTo>
                    <a:pt x="7861037" y="1371600"/>
                  </a:lnTo>
                  <a:lnTo>
                    <a:pt x="7907109" y="1366955"/>
                  </a:lnTo>
                  <a:lnTo>
                    <a:pt x="7950020" y="1353634"/>
                  </a:lnTo>
                  <a:lnTo>
                    <a:pt x="7988852" y="1332557"/>
                  </a:lnTo>
                  <a:lnTo>
                    <a:pt x="8022685" y="1304642"/>
                  </a:lnTo>
                  <a:lnTo>
                    <a:pt x="8050600" y="1270809"/>
                  </a:lnTo>
                  <a:lnTo>
                    <a:pt x="8071677" y="1231977"/>
                  </a:lnTo>
                  <a:lnTo>
                    <a:pt x="8084997" y="1189065"/>
                  </a:lnTo>
                  <a:lnTo>
                    <a:pt x="8089642" y="1142993"/>
                  </a:lnTo>
                  <a:lnTo>
                    <a:pt x="8089642" y="228606"/>
                  </a:lnTo>
                  <a:lnTo>
                    <a:pt x="8084997" y="182534"/>
                  </a:lnTo>
                  <a:lnTo>
                    <a:pt x="8071677" y="139622"/>
                  </a:lnTo>
                  <a:lnTo>
                    <a:pt x="8050600" y="100790"/>
                  </a:lnTo>
                  <a:lnTo>
                    <a:pt x="8022685" y="66957"/>
                  </a:lnTo>
                  <a:lnTo>
                    <a:pt x="7988852" y="39042"/>
                  </a:lnTo>
                  <a:lnTo>
                    <a:pt x="7950020" y="17965"/>
                  </a:lnTo>
                  <a:lnTo>
                    <a:pt x="7907109" y="4644"/>
                  </a:lnTo>
                  <a:lnTo>
                    <a:pt x="7861037" y="0"/>
                  </a:lnTo>
                  <a:close/>
                </a:path>
              </a:pathLst>
            </a:custGeom>
            <a:solidFill>
              <a:srgbClr val="2A394C"/>
            </a:solidFill>
          </p:spPr>
          <p:txBody>
            <a:bodyPr wrap="square" lIns="0" tIns="0" rIns="0" bIns="0" rtlCol="0"/>
            <a:lstStyle/>
            <a:p>
              <a:endParaRPr sz="1050"/>
            </a:p>
          </p:txBody>
        </p:sp>
        <p:sp>
          <p:nvSpPr>
            <p:cNvPr id="12" name="object 12"/>
            <p:cNvSpPr/>
            <p:nvPr/>
          </p:nvSpPr>
          <p:spPr>
            <a:xfrm>
              <a:off x="3545631" y="2976465"/>
              <a:ext cx="8089900" cy="1371600"/>
            </a:xfrm>
            <a:custGeom>
              <a:avLst/>
              <a:gdLst/>
              <a:ahLst/>
              <a:cxnLst/>
              <a:rect l="l" t="t" r="r" b="b"/>
              <a:pathLst>
                <a:path w="8089900" h="1371600">
                  <a:moveTo>
                    <a:pt x="0" y="228605"/>
                  </a:moveTo>
                  <a:lnTo>
                    <a:pt x="4644" y="182533"/>
                  </a:lnTo>
                  <a:lnTo>
                    <a:pt x="17964" y="139622"/>
                  </a:lnTo>
                  <a:lnTo>
                    <a:pt x="39042" y="100790"/>
                  </a:lnTo>
                  <a:lnTo>
                    <a:pt x="66956" y="66957"/>
                  </a:lnTo>
                  <a:lnTo>
                    <a:pt x="100789" y="39042"/>
                  </a:lnTo>
                  <a:lnTo>
                    <a:pt x="139621" y="17964"/>
                  </a:lnTo>
                  <a:lnTo>
                    <a:pt x="182533" y="4644"/>
                  </a:lnTo>
                  <a:lnTo>
                    <a:pt x="228604" y="0"/>
                  </a:lnTo>
                  <a:lnTo>
                    <a:pt x="7861037" y="0"/>
                  </a:lnTo>
                  <a:lnTo>
                    <a:pt x="7907108" y="4644"/>
                  </a:lnTo>
                  <a:lnTo>
                    <a:pt x="7950020" y="17964"/>
                  </a:lnTo>
                  <a:lnTo>
                    <a:pt x="7988852" y="39042"/>
                  </a:lnTo>
                  <a:lnTo>
                    <a:pt x="8022685" y="66957"/>
                  </a:lnTo>
                  <a:lnTo>
                    <a:pt x="8050599" y="100790"/>
                  </a:lnTo>
                  <a:lnTo>
                    <a:pt x="8071677" y="139622"/>
                  </a:lnTo>
                  <a:lnTo>
                    <a:pt x="8084997" y="182533"/>
                  </a:lnTo>
                  <a:lnTo>
                    <a:pt x="8089642" y="228605"/>
                  </a:lnTo>
                  <a:lnTo>
                    <a:pt x="8089642" y="1142994"/>
                  </a:lnTo>
                  <a:lnTo>
                    <a:pt x="8084997" y="1189066"/>
                  </a:lnTo>
                  <a:lnTo>
                    <a:pt x="8071677" y="1231977"/>
                  </a:lnTo>
                  <a:lnTo>
                    <a:pt x="8050599" y="1270809"/>
                  </a:lnTo>
                  <a:lnTo>
                    <a:pt x="8022685" y="1304643"/>
                  </a:lnTo>
                  <a:lnTo>
                    <a:pt x="7988852" y="1332557"/>
                  </a:lnTo>
                  <a:lnTo>
                    <a:pt x="7950020" y="1353635"/>
                  </a:lnTo>
                  <a:lnTo>
                    <a:pt x="7907108" y="1366955"/>
                  </a:lnTo>
                  <a:lnTo>
                    <a:pt x="7861037" y="1371600"/>
                  </a:lnTo>
                  <a:lnTo>
                    <a:pt x="228604" y="1371600"/>
                  </a:lnTo>
                  <a:lnTo>
                    <a:pt x="182533" y="1366955"/>
                  </a:lnTo>
                  <a:lnTo>
                    <a:pt x="139621" y="1353635"/>
                  </a:lnTo>
                  <a:lnTo>
                    <a:pt x="100789" y="1332557"/>
                  </a:lnTo>
                  <a:lnTo>
                    <a:pt x="66956" y="1304643"/>
                  </a:lnTo>
                  <a:lnTo>
                    <a:pt x="39042" y="1270809"/>
                  </a:lnTo>
                  <a:lnTo>
                    <a:pt x="17964" y="1231977"/>
                  </a:lnTo>
                  <a:lnTo>
                    <a:pt x="4644" y="1189066"/>
                  </a:lnTo>
                  <a:lnTo>
                    <a:pt x="0" y="1142994"/>
                  </a:lnTo>
                  <a:lnTo>
                    <a:pt x="0" y="228605"/>
                  </a:lnTo>
                  <a:close/>
                </a:path>
              </a:pathLst>
            </a:custGeom>
            <a:ln w="38100">
              <a:solidFill>
                <a:srgbClr val="000000"/>
              </a:solidFill>
            </a:ln>
          </p:spPr>
          <p:txBody>
            <a:bodyPr wrap="square" lIns="0" tIns="0" rIns="0" bIns="0" rtlCol="0"/>
            <a:lstStyle/>
            <a:p>
              <a:endParaRPr sz="1050"/>
            </a:p>
          </p:txBody>
        </p:sp>
      </p:grpSp>
      <p:sp>
        <p:nvSpPr>
          <p:cNvPr id="13" name="object 13"/>
          <p:cNvSpPr txBox="1"/>
          <p:nvPr/>
        </p:nvSpPr>
        <p:spPr>
          <a:xfrm>
            <a:off x="2907090" y="1368500"/>
            <a:ext cx="3493737" cy="298159"/>
          </a:xfrm>
          <a:prstGeom prst="rect">
            <a:avLst/>
          </a:prstGeom>
        </p:spPr>
        <p:txBody>
          <a:bodyPr vert="horz" wrap="square" lIns="0" tIns="9525" rIns="0" bIns="0" rtlCol="0">
            <a:spAutoFit/>
          </a:bodyPr>
          <a:lstStyle/>
          <a:p>
            <a:pPr marL="9525">
              <a:spcBef>
                <a:spcPts val="75"/>
              </a:spcBef>
            </a:pPr>
            <a:r>
              <a:rPr sz="1875" i="1" spc="-349" dirty="0">
                <a:solidFill>
                  <a:srgbClr val="EEECE1"/>
                </a:solidFill>
                <a:latin typeface="Avenir Book" panose="02000503020000020003" pitchFamily="2" charset="0"/>
                <a:cs typeface="Arial-BoldItalicMT"/>
              </a:rPr>
              <a:t>L</a:t>
            </a:r>
            <a:r>
              <a:rPr sz="1875" i="1" spc="-127" dirty="0">
                <a:solidFill>
                  <a:srgbClr val="EEECE1"/>
                </a:solidFill>
                <a:latin typeface="Avenir Book" panose="02000503020000020003" pitchFamily="2" charset="0"/>
                <a:cs typeface="Arial-BoldItalicMT"/>
              </a:rPr>
              <a:t>e</a:t>
            </a:r>
            <a:r>
              <a:rPr sz="1875" i="1" spc="-53" dirty="0">
                <a:solidFill>
                  <a:srgbClr val="EEECE1"/>
                </a:solidFill>
                <a:latin typeface="Avenir Book" panose="02000503020000020003" pitchFamily="2" charset="0"/>
                <a:cs typeface="Arial-BoldItalicMT"/>
              </a:rPr>
              <a:t>a</a:t>
            </a:r>
            <a:r>
              <a:rPr sz="1875" i="1" spc="-79" dirty="0">
                <a:solidFill>
                  <a:srgbClr val="EEECE1"/>
                </a:solidFill>
                <a:latin typeface="Avenir Book" panose="02000503020000020003" pitchFamily="2" charset="0"/>
                <a:cs typeface="Arial-BoldItalicMT"/>
              </a:rPr>
              <a:t>r</a:t>
            </a:r>
            <a:r>
              <a:rPr sz="1875" i="1" spc="-165" dirty="0">
                <a:solidFill>
                  <a:srgbClr val="EEECE1"/>
                </a:solidFill>
                <a:latin typeface="Avenir Book" panose="02000503020000020003" pitchFamily="2" charset="0"/>
                <a:cs typeface="Arial-BoldItalicMT"/>
              </a:rPr>
              <a:t>n</a:t>
            </a:r>
            <a:r>
              <a:rPr sz="1875" i="1" spc="-68" dirty="0">
                <a:solidFill>
                  <a:srgbClr val="EEECE1"/>
                </a:solidFill>
                <a:latin typeface="Avenir Book" panose="02000503020000020003" pitchFamily="2" charset="0"/>
                <a:cs typeface="Arial-BoldItalicMT"/>
              </a:rPr>
              <a:t>i</a:t>
            </a:r>
            <a:r>
              <a:rPr sz="1875" i="1" spc="-165" dirty="0">
                <a:solidFill>
                  <a:srgbClr val="EEECE1"/>
                </a:solidFill>
                <a:latin typeface="Avenir Book" panose="02000503020000020003" pitchFamily="2" charset="0"/>
                <a:cs typeface="Arial-BoldItalicMT"/>
              </a:rPr>
              <a:t>n</a:t>
            </a:r>
            <a:r>
              <a:rPr sz="1875" i="1" spc="-158" dirty="0">
                <a:solidFill>
                  <a:srgbClr val="EEECE1"/>
                </a:solidFill>
                <a:latin typeface="Avenir Book" panose="02000503020000020003" pitchFamily="2" charset="0"/>
                <a:cs typeface="Arial-BoldItalicMT"/>
              </a:rPr>
              <a:t>g</a:t>
            </a:r>
            <a:r>
              <a:rPr sz="1875" i="1" spc="-98" dirty="0">
                <a:solidFill>
                  <a:srgbClr val="EEECE1"/>
                </a:solidFill>
                <a:latin typeface="Avenir Book" panose="02000503020000020003" pitchFamily="2" charset="0"/>
                <a:cs typeface="Arial-BoldItalicMT"/>
              </a:rPr>
              <a:t> </a:t>
            </a:r>
            <a:r>
              <a:rPr sz="1875" i="1" spc="-34" dirty="0">
                <a:solidFill>
                  <a:srgbClr val="EEECE1"/>
                </a:solidFill>
                <a:latin typeface="Avenir Book" panose="02000503020000020003" pitchFamily="2" charset="0"/>
                <a:cs typeface="Arial-BoldItalicMT"/>
              </a:rPr>
              <a:t>&amp;</a:t>
            </a:r>
            <a:r>
              <a:rPr sz="1875" i="1" spc="-98" dirty="0">
                <a:solidFill>
                  <a:srgbClr val="EEECE1"/>
                </a:solidFill>
                <a:latin typeface="Avenir Book" panose="02000503020000020003" pitchFamily="2" charset="0"/>
                <a:cs typeface="Arial-BoldItalicMT"/>
              </a:rPr>
              <a:t> </a:t>
            </a:r>
            <a:r>
              <a:rPr sz="1875" i="1" spc="-349" dirty="0">
                <a:solidFill>
                  <a:srgbClr val="EEECE1"/>
                </a:solidFill>
                <a:latin typeface="Avenir Book" panose="02000503020000020003" pitchFamily="2" charset="0"/>
                <a:cs typeface="Arial-BoldItalicMT"/>
              </a:rPr>
              <a:t>L</a:t>
            </a:r>
            <a:r>
              <a:rPr sz="1875" i="1" spc="-127" dirty="0">
                <a:solidFill>
                  <a:srgbClr val="EEECE1"/>
                </a:solidFill>
                <a:latin typeface="Avenir Book" panose="02000503020000020003" pitchFamily="2" charset="0"/>
                <a:cs typeface="Arial-BoldItalicMT"/>
              </a:rPr>
              <a:t>e</a:t>
            </a:r>
            <a:r>
              <a:rPr sz="1875" i="1" spc="-53" dirty="0">
                <a:solidFill>
                  <a:srgbClr val="EEECE1"/>
                </a:solidFill>
                <a:latin typeface="Avenir Book" panose="02000503020000020003" pitchFamily="2" charset="0"/>
                <a:cs typeface="Arial-BoldItalicMT"/>
              </a:rPr>
              <a:t>a</a:t>
            </a:r>
            <a:r>
              <a:rPr sz="1875" i="1" spc="-79" dirty="0">
                <a:solidFill>
                  <a:srgbClr val="EEECE1"/>
                </a:solidFill>
                <a:latin typeface="Avenir Book" panose="02000503020000020003" pitchFamily="2" charset="0"/>
                <a:cs typeface="Arial-BoldItalicMT"/>
              </a:rPr>
              <a:t>r</a:t>
            </a:r>
            <a:r>
              <a:rPr sz="1875" i="1" spc="-165" dirty="0">
                <a:solidFill>
                  <a:srgbClr val="EEECE1"/>
                </a:solidFill>
                <a:latin typeface="Avenir Book" panose="02000503020000020003" pitchFamily="2" charset="0"/>
                <a:cs typeface="Arial-BoldItalicMT"/>
              </a:rPr>
              <a:t>n</a:t>
            </a:r>
            <a:r>
              <a:rPr sz="1875" i="1" spc="-68" dirty="0">
                <a:solidFill>
                  <a:srgbClr val="EEECE1"/>
                </a:solidFill>
                <a:latin typeface="Avenir Book" panose="02000503020000020003" pitchFamily="2" charset="0"/>
                <a:cs typeface="Arial-BoldItalicMT"/>
              </a:rPr>
              <a:t>i</a:t>
            </a:r>
            <a:r>
              <a:rPr sz="1875" i="1" spc="-165" dirty="0">
                <a:solidFill>
                  <a:srgbClr val="EEECE1"/>
                </a:solidFill>
                <a:latin typeface="Avenir Book" panose="02000503020000020003" pitchFamily="2" charset="0"/>
                <a:cs typeface="Arial-BoldItalicMT"/>
              </a:rPr>
              <a:t>n</a:t>
            </a:r>
            <a:r>
              <a:rPr sz="1875" i="1" spc="-158" dirty="0">
                <a:solidFill>
                  <a:srgbClr val="EEECE1"/>
                </a:solidFill>
                <a:latin typeface="Avenir Book" panose="02000503020000020003" pitchFamily="2" charset="0"/>
                <a:cs typeface="Arial-BoldItalicMT"/>
              </a:rPr>
              <a:t>g</a:t>
            </a:r>
            <a:r>
              <a:rPr sz="1875" i="1" spc="-98" dirty="0">
                <a:solidFill>
                  <a:srgbClr val="EEECE1"/>
                </a:solidFill>
                <a:latin typeface="Avenir Book" panose="02000503020000020003" pitchFamily="2" charset="0"/>
                <a:cs typeface="Arial-BoldItalicMT"/>
              </a:rPr>
              <a:t> </a:t>
            </a:r>
            <a:r>
              <a:rPr sz="1875" i="1" spc="-344" dirty="0">
                <a:solidFill>
                  <a:srgbClr val="EEECE1"/>
                </a:solidFill>
                <a:latin typeface="Avenir Book" panose="02000503020000020003" pitchFamily="2" charset="0"/>
                <a:cs typeface="Arial-BoldItalicMT"/>
              </a:rPr>
              <a:t>E</a:t>
            </a:r>
            <a:r>
              <a:rPr sz="1875" i="1" spc="-191" dirty="0">
                <a:solidFill>
                  <a:srgbClr val="EEECE1"/>
                </a:solidFill>
                <a:latin typeface="Avenir Book" panose="02000503020000020003" pitchFamily="2" charset="0"/>
                <a:cs typeface="Arial-BoldItalicMT"/>
              </a:rPr>
              <a:t>n</a:t>
            </a:r>
            <a:r>
              <a:rPr sz="1875" i="1" spc="-165" dirty="0">
                <a:solidFill>
                  <a:srgbClr val="EEECE1"/>
                </a:solidFill>
                <a:latin typeface="Avenir Book" panose="02000503020000020003" pitchFamily="2" charset="0"/>
                <a:cs typeface="Arial-BoldItalicMT"/>
              </a:rPr>
              <a:t>v</a:t>
            </a:r>
            <a:r>
              <a:rPr sz="1875" i="1" spc="-68" dirty="0">
                <a:solidFill>
                  <a:srgbClr val="EEECE1"/>
                </a:solidFill>
                <a:latin typeface="Avenir Book" panose="02000503020000020003" pitchFamily="2" charset="0"/>
                <a:cs typeface="Arial-BoldItalicMT"/>
              </a:rPr>
              <a:t>i</a:t>
            </a:r>
            <a:r>
              <a:rPr sz="1875" i="1" spc="-79" dirty="0">
                <a:solidFill>
                  <a:srgbClr val="EEECE1"/>
                </a:solidFill>
                <a:latin typeface="Avenir Book" panose="02000503020000020003" pitchFamily="2" charset="0"/>
                <a:cs typeface="Arial-BoldItalicMT"/>
              </a:rPr>
              <a:t>r</a:t>
            </a:r>
            <a:r>
              <a:rPr sz="1875" i="1" spc="-165" dirty="0">
                <a:solidFill>
                  <a:srgbClr val="EEECE1"/>
                </a:solidFill>
                <a:latin typeface="Avenir Book" panose="02000503020000020003" pitchFamily="2" charset="0"/>
                <a:cs typeface="Arial-BoldItalicMT"/>
              </a:rPr>
              <a:t>on</a:t>
            </a:r>
            <a:r>
              <a:rPr sz="1875" i="1" spc="-161" dirty="0">
                <a:solidFill>
                  <a:srgbClr val="EEECE1"/>
                </a:solidFill>
                <a:latin typeface="Avenir Book" panose="02000503020000020003" pitchFamily="2" charset="0"/>
                <a:cs typeface="Arial-BoldItalicMT"/>
              </a:rPr>
              <a:t>m</a:t>
            </a:r>
            <a:r>
              <a:rPr sz="1875" i="1" spc="-127" dirty="0">
                <a:solidFill>
                  <a:srgbClr val="EEECE1"/>
                </a:solidFill>
                <a:latin typeface="Avenir Book" panose="02000503020000020003" pitchFamily="2" charset="0"/>
                <a:cs typeface="Arial-BoldItalicMT"/>
              </a:rPr>
              <a:t>e</a:t>
            </a:r>
            <a:r>
              <a:rPr sz="1875" i="1" spc="-180" dirty="0">
                <a:solidFill>
                  <a:srgbClr val="EEECE1"/>
                </a:solidFill>
                <a:latin typeface="Avenir Book" panose="02000503020000020003" pitchFamily="2" charset="0"/>
                <a:cs typeface="Arial-BoldItalicMT"/>
              </a:rPr>
              <a:t>n</a:t>
            </a:r>
            <a:r>
              <a:rPr sz="1875" i="1" spc="19" dirty="0">
                <a:solidFill>
                  <a:srgbClr val="EEECE1"/>
                </a:solidFill>
                <a:latin typeface="Avenir Book" panose="02000503020000020003" pitchFamily="2" charset="0"/>
                <a:cs typeface="Arial-BoldItalicMT"/>
              </a:rPr>
              <a:t>t</a:t>
            </a:r>
            <a:r>
              <a:rPr sz="1875" i="1" spc="-307" dirty="0">
                <a:solidFill>
                  <a:srgbClr val="EEECE1"/>
                </a:solidFill>
                <a:latin typeface="Avenir Book" panose="02000503020000020003" pitchFamily="2" charset="0"/>
                <a:cs typeface="Arial-BoldItalicMT"/>
              </a:rPr>
              <a:t>s</a:t>
            </a:r>
            <a:endParaRPr sz="1875" dirty="0">
              <a:latin typeface="Avenir Book" panose="02000503020000020003" pitchFamily="2" charset="0"/>
              <a:cs typeface="Arial-BoldItalicMT"/>
            </a:endParaRPr>
          </a:p>
        </p:txBody>
      </p:sp>
      <p:sp>
        <p:nvSpPr>
          <p:cNvPr id="14" name="object 14"/>
          <p:cNvSpPr txBox="1"/>
          <p:nvPr/>
        </p:nvSpPr>
        <p:spPr>
          <a:xfrm>
            <a:off x="2883040" y="2575956"/>
            <a:ext cx="4873466" cy="298159"/>
          </a:xfrm>
          <a:prstGeom prst="rect">
            <a:avLst/>
          </a:prstGeom>
        </p:spPr>
        <p:txBody>
          <a:bodyPr vert="horz" wrap="square" lIns="0" tIns="9525" rIns="0" bIns="0" rtlCol="0">
            <a:spAutoFit/>
          </a:bodyPr>
          <a:lstStyle/>
          <a:p>
            <a:pPr marL="9525">
              <a:spcBef>
                <a:spcPts val="75"/>
              </a:spcBef>
            </a:pPr>
            <a:r>
              <a:rPr sz="1875" i="1" spc="-143" dirty="0">
                <a:solidFill>
                  <a:srgbClr val="EEECE1"/>
                </a:solidFill>
                <a:latin typeface="Avenir Book" panose="02000503020000020003" pitchFamily="2" charset="0"/>
                <a:cs typeface="Arial-BoldItalicMT"/>
              </a:rPr>
              <a:t>Broadening</a:t>
            </a:r>
            <a:r>
              <a:rPr sz="1875" i="1" spc="-98" dirty="0">
                <a:solidFill>
                  <a:srgbClr val="EEECE1"/>
                </a:solidFill>
                <a:latin typeface="Avenir Book" panose="02000503020000020003" pitchFamily="2" charset="0"/>
                <a:cs typeface="Arial-BoldItalicMT"/>
              </a:rPr>
              <a:t> </a:t>
            </a:r>
            <a:r>
              <a:rPr sz="1875" i="1" spc="-105" dirty="0">
                <a:solidFill>
                  <a:srgbClr val="EEECE1"/>
                </a:solidFill>
                <a:latin typeface="Avenir Book" panose="02000503020000020003" pitchFamily="2" charset="0"/>
                <a:cs typeface="Arial-BoldItalicMT"/>
              </a:rPr>
              <a:t>Participation </a:t>
            </a:r>
            <a:r>
              <a:rPr sz="1875" i="1" spc="-34" dirty="0">
                <a:solidFill>
                  <a:srgbClr val="EEECE1"/>
                </a:solidFill>
                <a:latin typeface="Avenir Book" panose="02000503020000020003" pitchFamily="2" charset="0"/>
                <a:cs typeface="Arial-BoldItalicMT"/>
              </a:rPr>
              <a:t>&amp;</a:t>
            </a:r>
            <a:r>
              <a:rPr sz="1875" i="1" spc="-94" dirty="0">
                <a:solidFill>
                  <a:srgbClr val="EEECE1"/>
                </a:solidFill>
                <a:latin typeface="Avenir Book" panose="02000503020000020003" pitchFamily="2" charset="0"/>
                <a:cs typeface="Arial-BoldItalicMT"/>
              </a:rPr>
              <a:t> Institutional</a:t>
            </a:r>
            <a:r>
              <a:rPr sz="1875" i="1" spc="-101" dirty="0">
                <a:solidFill>
                  <a:srgbClr val="EEECE1"/>
                </a:solidFill>
                <a:latin typeface="Avenir Book" panose="02000503020000020003" pitchFamily="2" charset="0"/>
                <a:cs typeface="Arial-BoldItalicMT"/>
              </a:rPr>
              <a:t> </a:t>
            </a:r>
            <a:r>
              <a:rPr sz="1875" i="1" spc="-143" dirty="0">
                <a:solidFill>
                  <a:srgbClr val="EEECE1"/>
                </a:solidFill>
                <a:latin typeface="Avenir Book" panose="02000503020000020003" pitchFamily="2" charset="0"/>
                <a:cs typeface="Arial-BoldItalicMT"/>
              </a:rPr>
              <a:t>Capacity</a:t>
            </a:r>
            <a:endParaRPr sz="1875" dirty="0">
              <a:latin typeface="Avenir Book" panose="02000503020000020003" pitchFamily="2" charset="0"/>
              <a:cs typeface="Arial-BoldItalicMT"/>
            </a:endParaRPr>
          </a:p>
        </p:txBody>
      </p:sp>
      <p:sp>
        <p:nvSpPr>
          <p:cNvPr id="15" name="object 15"/>
          <p:cNvSpPr txBox="1"/>
          <p:nvPr/>
        </p:nvSpPr>
        <p:spPr>
          <a:xfrm>
            <a:off x="2907090" y="3925562"/>
            <a:ext cx="2412683" cy="298159"/>
          </a:xfrm>
          <a:prstGeom prst="rect">
            <a:avLst/>
          </a:prstGeom>
        </p:spPr>
        <p:txBody>
          <a:bodyPr vert="horz" wrap="square" lIns="0" tIns="9525" rIns="0" bIns="0" rtlCol="0">
            <a:spAutoFit/>
          </a:bodyPr>
          <a:lstStyle/>
          <a:p>
            <a:pPr marL="9525">
              <a:spcBef>
                <a:spcPts val="75"/>
              </a:spcBef>
            </a:pPr>
            <a:r>
              <a:rPr sz="1875" i="1" spc="-146" dirty="0">
                <a:solidFill>
                  <a:srgbClr val="EEECE1"/>
                </a:solidFill>
                <a:latin typeface="Avenir Book" panose="02000503020000020003" pitchFamily="2" charset="0"/>
                <a:cs typeface="Arial-BoldItalicMT"/>
              </a:rPr>
              <a:t>W</a:t>
            </a:r>
            <a:r>
              <a:rPr sz="1875" i="1" spc="-165" dirty="0">
                <a:solidFill>
                  <a:srgbClr val="EEECE1"/>
                </a:solidFill>
                <a:latin typeface="Avenir Book" panose="02000503020000020003" pitchFamily="2" charset="0"/>
                <a:cs typeface="Arial-BoldItalicMT"/>
              </a:rPr>
              <a:t>o</a:t>
            </a:r>
            <a:r>
              <a:rPr sz="1875" i="1" spc="-79" dirty="0">
                <a:solidFill>
                  <a:srgbClr val="EEECE1"/>
                </a:solidFill>
                <a:latin typeface="Avenir Book" panose="02000503020000020003" pitchFamily="2" charset="0"/>
                <a:cs typeface="Arial-BoldItalicMT"/>
              </a:rPr>
              <a:t>r</a:t>
            </a:r>
            <a:r>
              <a:rPr sz="1875" i="1" spc="-113" dirty="0">
                <a:solidFill>
                  <a:srgbClr val="EEECE1"/>
                </a:solidFill>
                <a:latin typeface="Avenir Book" panose="02000503020000020003" pitchFamily="2" charset="0"/>
                <a:cs typeface="Arial-BoldItalicMT"/>
              </a:rPr>
              <a:t>k</a:t>
            </a:r>
            <a:r>
              <a:rPr sz="1875" i="1" spc="-86" dirty="0">
                <a:solidFill>
                  <a:srgbClr val="EEECE1"/>
                </a:solidFill>
                <a:latin typeface="Avenir Book" panose="02000503020000020003" pitchFamily="2" charset="0"/>
                <a:cs typeface="Arial-BoldItalicMT"/>
              </a:rPr>
              <a:t>f</a:t>
            </a:r>
            <a:r>
              <a:rPr sz="1875" i="1" spc="-165" dirty="0">
                <a:solidFill>
                  <a:srgbClr val="EEECE1"/>
                </a:solidFill>
                <a:latin typeface="Avenir Book" panose="02000503020000020003" pitchFamily="2" charset="0"/>
                <a:cs typeface="Arial-BoldItalicMT"/>
              </a:rPr>
              <a:t>o</a:t>
            </a:r>
            <a:r>
              <a:rPr sz="1875" i="1" spc="-79" dirty="0">
                <a:solidFill>
                  <a:srgbClr val="EEECE1"/>
                </a:solidFill>
                <a:latin typeface="Avenir Book" panose="02000503020000020003" pitchFamily="2" charset="0"/>
                <a:cs typeface="Arial-BoldItalicMT"/>
              </a:rPr>
              <a:t>r</a:t>
            </a:r>
            <a:r>
              <a:rPr sz="1875" i="1" spc="-293" dirty="0">
                <a:solidFill>
                  <a:srgbClr val="EEECE1"/>
                </a:solidFill>
                <a:latin typeface="Avenir Book" panose="02000503020000020003" pitchFamily="2" charset="0"/>
                <a:cs typeface="Arial-BoldItalicMT"/>
              </a:rPr>
              <a:t>c</a:t>
            </a:r>
            <a:r>
              <a:rPr sz="1875" i="1" spc="-124" dirty="0">
                <a:solidFill>
                  <a:srgbClr val="EEECE1"/>
                </a:solidFill>
                <a:latin typeface="Avenir Book" panose="02000503020000020003" pitchFamily="2" charset="0"/>
                <a:cs typeface="Arial-BoldItalicMT"/>
              </a:rPr>
              <a:t>e</a:t>
            </a:r>
            <a:r>
              <a:rPr sz="1875" i="1" spc="-105" dirty="0">
                <a:solidFill>
                  <a:srgbClr val="EEECE1"/>
                </a:solidFill>
                <a:latin typeface="Avenir Book" panose="02000503020000020003" pitchFamily="2" charset="0"/>
                <a:cs typeface="Arial-BoldItalicMT"/>
              </a:rPr>
              <a:t> </a:t>
            </a:r>
            <a:r>
              <a:rPr sz="1875" i="1" spc="-172" dirty="0">
                <a:solidFill>
                  <a:srgbClr val="EEECE1"/>
                </a:solidFill>
                <a:latin typeface="Avenir Book" panose="02000503020000020003" pitchFamily="2" charset="0"/>
                <a:cs typeface="Arial-BoldItalicMT"/>
              </a:rPr>
              <a:t>D</a:t>
            </a:r>
            <a:r>
              <a:rPr sz="1875" i="1" spc="-150" dirty="0">
                <a:solidFill>
                  <a:srgbClr val="EEECE1"/>
                </a:solidFill>
                <a:latin typeface="Avenir Book" panose="02000503020000020003" pitchFamily="2" charset="0"/>
                <a:cs typeface="Arial-BoldItalicMT"/>
              </a:rPr>
              <a:t>e</a:t>
            </a:r>
            <a:r>
              <a:rPr sz="1875" i="1" spc="-165" dirty="0">
                <a:solidFill>
                  <a:srgbClr val="EEECE1"/>
                </a:solidFill>
                <a:latin typeface="Avenir Book" panose="02000503020000020003" pitchFamily="2" charset="0"/>
                <a:cs typeface="Arial-BoldItalicMT"/>
              </a:rPr>
              <a:t>v</a:t>
            </a:r>
            <a:r>
              <a:rPr sz="1875" i="1" spc="-127" dirty="0">
                <a:solidFill>
                  <a:srgbClr val="EEECE1"/>
                </a:solidFill>
                <a:latin typeface="Avenir Book" panose="02000503020000020003" pitchFamily="2" charset="0"/>
                <a:cs typeface="Arial-BoldItalicMT"/>
              </a:rPr>
              <a:t>e</a:t>
            </a:r>
            <a:r>
              <a:rPr sz="1875" i="1" spc="-68" dirty="0">
                <a:solidFill>
                  <a:srgbClr val="EEECE1"/>
                </a:solidFill>
                <a:latin typeface="Avenir Book" panose="02000503020000020003" pitchFamily="2" charset="0"/>
                <a:cs typeface="Arial-BoldItalicMT"/>
              </a:rPr>
              <a:t>l</a:t>
            </a:r>
            <a:r>
              <a:rPr sz="1875" i="1" spc="-165" dirty="0">
                <a:solidFill>
                  <a:srgbClr val="EEECE1"/>
                </a:solidFill>
                <a:latin typeface="Avenir Book" panose="02000503020000020003" pitchFamily="2" charset="0"/>
                <a:cs typeface="Arial-BoldItalicMT"/>
              </a:rPr>
              <a:t>o</a:t>
            </a:r>
            <a:r>
              <a:rPr sz="1875" i="1" spc="-153" dirty="0">
                <a:solidFill>
                  <a:srgbClr val="EEECE1"/>
                </a:solidFill>
                <a:latin typeface="Avenir Book" panose="02000503020000020003" pitchFamily="2" charset="0"/>
                <a:cs typeface="Arial-BoldItalicMT"/>
              </a:rPr>
              <a:t>p</a:t>
            </a:r>
            <a:r>
              <a:rPr sz="1875" i="1" spc="-161" dirty="0">
                <a:solidFill>
                  <a:srgbClr val="EEECE1"/>
                </a:solidFill>
                <a:latin typeface="Avenir Book" panose="02000503020000020003" pitchFamily="2" charset="0"/>
                <a:cs typeface="Arial-BoldItalicMT"/>
              </a:rPr>
              <a:t>m</a:t>
            </a:r>
            <a:r>
              <a:rPr sz="1875" i="1" spc="-127" dirty="0">
                <a:solidFill>
                  <a:srgbClr val="EEECE1"/>
                </a:solidFill>
                <a:latin typeface="Avenir Book" panose="02000503020000020003" pitchFamily="2" charset="0"/>
                <a:cs typeface="Arial-BoldItalicMT"/>
              </a:rPr>
              <a:t>e</a:t>
            </a:r>
            <a:r>
              <a:rPr lang="en-US" sz="1875" i="1" spc="-127" dirty="0">
                <a:solidFill>
                  <a:srgbClr val="EEECE1"/>
                </a:solidFill>
                <a:latin typeface="Avenir Book" panose="02000503020000020003" pitchFamily="2" charset="0"/>
                <a:cs typeface="Arial-BoldItalicMT"/>
              </a:rPr>
              <a:t>n</a:t>
            </a:r>
            <a:r>
              <a:rPr sz="1875" i="1" spc="23" dirty="0">
                <a:solidFill>
                  <a:srgbClr val="EEECE1"/>
                </a:solidFill>
                <a:latin typeface="Avenir Book" panose="02000503020000020003" pitchFamily="2" charset="0"/>
                <a:cs typeface="Arial-BoldItalicMT"/>
              </a:rPr>
              <a:t>t</a:t>
            </a:r>
            <a:endParaRPr sz="1875" dirty="0">
              <a:latin typeface="Avenir Book" panose="02000503020000020003" pitchFamily="2" charset="0"/>
              <a:cs typeface="Arial-BoldItalicMT"/>
            </a:endParaRPr>
          </a:p>
        </p:txBody>
      </p:sp>
      <p:pic>
        <p:nvPicPr>
          <p:cNvPr id="16" name="object 16"/>
          <p:cNvPicPr/>
          <p:nvPr/>
        </p:nvPicPr>
        <p:blipFill>
          <a:blip r:embed="rId3" cstate="print"/>
          <a:stretch>
            <a:fillRect/>
          </a:stretch>
        </p:blipFill>
        <p:spPr>
          <a:xfrm>
            <a:off x="1847436" y="2429508"/>
            <a:ext cx="905655" cy="612113"/>
          </a:xfrm>
          <a:prstGeom prst="rect">
            <a:avLst/>
          </a:prstGeom>
        </p:spPr>
      </p:pic>
      <p:pic>
        <p:nvPicPr>
          <p:cNvPr id="17" name="object 17"/>
          <p:cNvPicPr/>
          <p:nvPr/>
        </p:nvPicPr>
        <p:blipFill>
          <a:blip r:embed="rId4" cstate="print"/>
          <a:stretch>
            <a:fillRect/>
          </a:stretch>
        </p:blipFill>
        <p:spPr>
          <a:xfrm>
            <a:off x="1847436" y="3762876"/>
            <a:ext cx="921646" cy="623533"/>
          </a:xfrm>
          <a:prstGeom prst="rect">
            <a:avLst/>
          </a:prstGeom>
        </p:spPr>
      </p:pic>
      <p:sp>
        <p:nvSpPr>
          <p:cNvPr id="18" name="object 18"/>
          <p:cNvSpPr txBox="1">
            <a:spLocks noGrp="1"/>
          </p:cNvSpPr>
          <p:nvPr>
            <p:ph type="ftr" sz="quarter" idx="5"/>
          </p:nvPr>
        </p:nvSpPr>
        <p:spPr>
          <a:xfrm>
            <a:off x="6027755" y="6472390"/>
            <a:ext cx="2954020" cy="335915"/>
          </a:xfrm>
          <a:prstGeom prst="rect">
            <a:avLst/>
          </a:prstGeom>
        </p:spPr>
        <p:txBody>
          <a:bodyPr vert="horz" wrap="square" lIns="0" tIns="0" rIns="0" bIns="0" rtlCol="0">
            <a:spAutoFit/>
          </a:bodyPr>
          <a:lstStyle>
            <a:defPPr>
              <a:defRPr lang="en-US"/>
            </a:defPPr>
            <a:lvl1pPr marL="0" algn="l" defTabSz="914400" rtl="0" eaLnBrk="1" latinLnBrk="0" hangingPunct="1">
              <a:defRPr sz="2000" b="0" i="1"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4"/>
              </a:spcBef>
            </a:pPr>
            <a:r>
              <a:rPr lang="en-US" spc="-60"/>
              <a:t>Na</a:t>
            </a:r>
            <a:r>
              <a:rPr lang="en-US" spc="-20"/>
              <a:t>t</a:t>
            </a:r>
            <a:r>
              <a:rPr lang="en-US" spc="10"/>
              <a:t>i</a:t>
            </a:r>
            <a:r>
              <a:rPr lang="en-US" spc="-95"/>
              <a:t>o</a:t>
            </a:r>
            <a:r>
              <a:rPr lang="en-US" spc="-70"/>
              <a:t>na</a:t>
            </a:r>
            <a:r>
              <a:rPr lang="en-US" spc="-30"/>
              <a:t>l</a:t>
            </a:r>
            <a:r>
              <a:rPr lang="en-US" spc="-105"/>
              <a:t> </a:t>
            </a:r>
            <a:r>
              <a:rPr lang="en-US" spc="-434"/>
              <a:t>S</a:t>
            </a:r>
            <a:r>
              <a:rPr lang="en-US" spc="-165"/>
              <a:t>c</a:t>
            </a:r>
            <a:r>
              <a:rPr lang="en-US" spc="10"/>
              <a:t>i</a:t>
            </a:r>
            <a:r>
              <a:rPr lang="en-US" spc="-170"/>
              <a:t>e</a:t>
            </a:r>
            <a:r>
              <a:rPr lang="en-US" spc="-140"/>
              <a:t>n</a:t>
            </a:r>
            <a:r>
              <a:rPr lang="en-US" spc="-130"/>
              <a:t>c</a:t>
            </a:r>
            <a:r>
              <a:rPr lang="en-US" spc="-160"/>
              <a:t>e</a:t>
            </a:r>
            <a:r>
              <a:rPr lang="en-US" spc="-114"/>
              <a:t> </a:t>
            </a:r>
            <a:r>
              <a:rPr lang="en-US" spc="-335"/>
              <a:t>F</a:t>
            </a:r>
            <a:r>
              <a:rPr lang="en-US" spc="-95"/>
              <a:t>o</a:t>
            </a:r>
            <a:r>
              <a:rPr lang="en-US" spc="-55"/>
              <a:t>unda</a:t>
            </a:r>
            <a:r>
              <a:rPr lang="en-US" spc="-20"/>
              <a:t>t</a:t>
            </a:r>
            <a:r>
              <a:rPr lang="en-US" spc="10"/>
              <a:t>i</a:t>
            </a:r>
            <a:r>
              <a:rPr lang="en-US" spc="-95"/>
              <a:t>o</a:t>
            </a:r>
            <a:r>
              <a:rPr lang="en-US" spc="-85"/>
              <a:t>n</a:t>
            </a:r>
            <a:endParaRPr spc="-64" dirty="0"/>
          </a:p>
        </p:txBody>
      </p:sp>
      <p:sp>
        <p:nvSpPr>
          <p:cNvPr id="20" name="Title 19">
            <a:extLst>
              <a:ext uri="{FF2B5EF4-FFF2-40B4-BE49-F238E27FC236}">
                <a16:creationId xmlns:a16="http://schemas.microsoft.com/office/drawing/2014/main" id="{4324EBC7-FC62-8E4D-9B10-6C334F29DF7D}"/>
              </a:ext>
            </a:extLst>
          </p:cNvPr>
          <p:cNvSpPr>
            <a:spLocks noGrp="1"/>
          </p:cNvSpPr>
          <p:nvPr>
            <p:ph type="title"/>
          </p:nvPr>
        </p:nvSpPr>
        <p:spPr/>
        <p:txBody>
          <a:bodyPr/>
          <a:lstStyle/>
          <a:p>
            <a:r>
              <a:rPr lang="en-US" b="0" dirty="0">
                <a:solidFill>
                  <a:srgbClr val="FFFF00"/>
                </a:solidFill>
                <a:latin typeface="Avenir Book" panose="02000503020000020003" pitchFamily="2" charset="0"/>
                <a:cs typeface="Calibri" panose="020F0502020204030204" pitchFamily="34" charset="0"/>
              </a:rPr>
              <a:t>EHR Themes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12693a44b0_0_0"/>
          <p:cNvSpPr txBox="1">
            <a:spLocks noGrp="1"/>
          </p:cNvSpPr>
          <p:nvPr>
            <p:ph type="title"/>
          </p:nvPr>
        </p:nvSpPr>
        <p:spPr>
          <a:xfrm>
            <a:off x="757959" y="273844"/>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400" b="0" dirty="0">
                <a:solidFill>
                  <a:srgbClr val="FFFF00"/>
                </a:solidFill>
                <a:latin typeface="Avenir Book" panose="02000503020000020003" pitchFamily="2" charset="0"/>
              </a:rPr>
              <a:t>Welcome! </a:t>
            </a:r>
            <a:endParaRPr sz="4400" b="0" dirty="0">
              <a:solidFill>
                <a:srgbClr val="FFFF00"/>
              </a:solidFill>
              <a:latin typeface="Avenir Book" panose="02000503020000020003" pitchFamily="2" charset="0"/>
            </a:endParaRPr>
          </a:p>
        </p:txBody>
      </p:sp>
      <p:sp>
        <p:nvSpPr>
          <p:cNvPr id="134" name="Google Shape;134;g112693a44b0_0_0"/>
          <p:cNvSpPr txBox="1">
            <a:spLocks noGrp="1"/>
          </p:cNvSpPr>
          <p:nvPr>
            <p:ph type="body" idx="1"/>
          </p:nvPr>
        </p:nvSpPr>
        <p:spPr>
          <a:xfrm>
            <a:off x="887269" y="1268044"/>
            <a:ext cx="7886700" cy="3263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000" b="1" dirty="0">
                <a:latin typeface="Avenir Book" panose="02000503020000020003" pitchFamily="2" charset="0"/>
              </a:rPr>
              <a:t>Quick Poll for Breakout Rooms:</a:t>
            </a:r>
            <a:endParaRPr sz="3000" b="1" dirty="0">
              <a:latin typeface="Avenir Book" panose="02000503020000020003" pitchFamily="2" charset="0"/>
            </a:endParaRPr>
          </a:p>
          <a:p>
            <a:pPr marL="0" lvl="0" indent="0" algn="l" rtl="0">
              <a:spcBef>
                <a:spcPts val="1000"/>
              </a:spcBef>
              <a:spcAft>
                <a:spcPts val="0"/>
              </a:spcAft>
              <a:buNone/>
            </a:pPr>
            <a:endParaRPr sz="1000" dirty="0">
              <a:latin typeface="Avenir Book" panose="02000503020000020003" pitchFamily="2" charset="0"/>
            </a:endParaRPr>
          </a:p>
          <a:p>
            <a:pPr marL="0" lvl="0" indent="0" algn="l" rtl="0">
              <a:spcBef>
                <a:spcPts val="1000"/>
              </a:spcBef>
              <a:spcAft>
                <a:spcPts val="0"/>
              </a:spcAft>
              <a:buClr>
                <a:schemeClr val="dk1"/>
              </a:buClr>
              <a:buSzPct val="39285"/>
              <a:buFont typeface="Arial"/>
              <a:buNone/>
            </a:pPr>
            <a:r>
              <a:rPr lang="en-US" dirty="0">
                <a:latin typeface="Avenir Book" panose="02000503020000020003" pitchFamily="2" charset="0"/>
              </a:rPr>
              <a:t>Around what research topic(s) would you like to connect with other attendees?</a:t>
            </a:r>
            <a:endParaRPr dirty="0">
              <a:latin typeface="Avenir Book" panose="02000503020000020003" pitchFamily="2" charset="0"/>
            </a:endParaRPr>
          </a:p>
          <a:p>
            <a:pPr marL="0" lvl="0" indent="0" algn="l" rtl="0">
              <a:spcBef>
                <a:spcPts val="1000"/>
              </a:spcBef>
              <a:spcAft>
                <a:spcPts val="0"/>
              </a:spcAft>
              <a:buNone/>
            </a:pPr>
            <a:endParaRPr sz="1000" dirty="0">
              <a:latin typeface="Avenir Book" panose="02000503020000020003" pitchFamily="2" charset="0"/>
            </a:endParaRPr>
          </a:p>
          <a:p>
            <a:pPr marL="0" lvl="0" indent="0" algn="l" rtl="0">
              <a:spcBef>
                <a:spcPts val="1000"/>
              </a:spcBef>
              <a:spcAft>
                <a:spcPts val="0"/>
              </a:spcAft>
              <a:buClr>
                <a:schemeClr val="dk1"/>
              </a:buClr>
              <a:buSzPct val="110000"/>
              <a:buFont typeface="Arial"/>
              <a:buNone/>
            </a:pPr>
            <a:endParaRPr sz="1000" dirty="0">
              <a:latin typeface="Avenir Book" panose="02000503020000020003" pitchFamily="2" charset="0"/>
            </a:endParaRPr>
          </a:p>
          <a:p>
            <a:pPr marL="0" lvl="0" indent="0" algn="l" rtl="0">
              <a:spcBef>
                <a:spcPts val="1000"/>
              </a:spcBef>
              <a:spcAft>
                <a:spcPts val="0"/>
              </a:spcAft>
              <a:buClr>
                <a:schemeClr val="dk1"/>
              </a:buClr>
              <a:buSzPct val="39285"/>
              <a:buFont typeface="Arial"/>
              <a:buNone/>
            </a:pPr>
            <a:r>
              <a:rPr lang="en-US" i="1" dirty="0">
                <a:latin typeface="Avenir Book" panose="02000503020000020003" pitchFamily="2" charset="0"/>
              </a:rPr>
              <a:t>Please type 1-3 keywords into Chat box - E.g.,</a:t>
            </a:r>
            <a:endParaRPr i="1" dirty="0">
              <a:latin typeface="Avenir Book" panose="02000503020000020003" pitchFamily="2" charset="0"/>
            </a:endParaRPr>
          </a:p>
          <a:p>
            <a:pPr marL="0" lvl="0" indent="0" algn="l" rtl="0">
              <a:spcBef>
                <a:spcPts val="1000"/>
              </a:spcBef>
              <a:spcAft>
                <a:spcPts val="0"/>
              </a:spcAft>
              <a:buClr>
                <a:schemeClr val="dk1"/>
              </a:buClr>
              <a:buSzPct val="39285"/>
              <a:buFont typeface="Arial"/>
              <a:buNone/>
            </a:pPr>
            <a:r>
              <a:rPr lang="en-US" i="1" dirty="0">
                <a:latin typeface="Avenir Book" panose="02000503020000020003" pitchFamily="2" charset="0"/>
              </a:rPr>
              <a:t>research methods, participatory research, migration</a:t>
            </a:r>
            <a:endParaRPr i="1" dirty="0">
              <a:latin typeface="Avenir Book" panose="02000503020000020003" pitchFamily="2" charset="0"/>
            </a:endParaRPr>
          </a:p>
          <a:p>
            <a:pPr marL="0" lvl="0" indent="0" algn="l" rtl="0">
              <a:spcBef>
                <a:spcPts val="100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aphicFrame>
        <p:nvGraphicFramePr>
          <p:cNvPr id="257" name="Google Shape;257;g110126bd8df_0_39"/>
          <p:cNvGraphicFramePr/>
          <p:nvPr>
            <p:extLst>
              <p:ext uri="{D42A27DB-BD31-4B8C-83A1-F6EECF244321}">
                <p14:modId xmlns:p14="http://schemas.microsoft.com/office/powerpoint/2010/main" val="529578887"/>
              </p:ext>
            </p:extLst>
          </p:nvPr>
        </p:nvGraphicFramePr>
        <p:xfrm>
          <a:off x="782934" y="496618"/>
          <a:ext cx="7578131" cy="4158511"/>
        </p:xfrm>
        <a:graphic>
          <a:graphicData uri="http://schemas.openxmlformats.org/drawingml/2006/table">
            <a:tbl>
              <a:tblPr firstRow="1" bandRow="1">
                <a:noFill/>
                <a:tableStyleId>{380AB49B-2CBC-4312-B41F-F2F6D555B6DE}</a:tableStyleId>
              </a:tblPr>
              <a:tblGrid>
                <a:gridCol w="1579453">
                  <a:extLst>
                    <a:ext uri="{9D8B030D-6E8A-4147-A177-3AD203B41FA5}">
                      <a16:colId xmlns:a16="http://schemas.microsoft.com/office/drawing/2014/main" val="20000"/>
                    </a:ext>
                  </a:extLst>
                </a:gridCol>
                <a:gridCol w="1686782">
                  <a:extLst>
                    <a:ext uri="{9D8B030D-6E8A-4147-A177-3AD203B41FA5}">
                      <a16:colId xmlns:a16="http://schemas.microsoft.com/office/drawing/2014/main" val="20001"/>
                    </a:ext>
                  </a:extLst>
                </a:gridCol>
                <a:gridCol w="1602833">
                  <a:extLst>
                    <a:ext uri="{9D8B030D-6E8A-4147-A177-3AD203B41FA5}">
                      <a16:colId xmlns:a16="http://schemas.microsoft.com/office/drawing/2014/main" val="20002"/>
                    </a:ext>
                  </a:extLst>
                </a:gridCol>
                <a:gridCol w="2709063">
                  <a:extLst>
                    <a:ext uri="{9D8B030D-6E8A-4147-A177-3AD203B41FA5}">
                      <a16:colId xmlns:a16="http://schemas.microsoft.com/office/drawing/2014/main" val="20003"/>
                    </a:ext>
                  </a:extLst>
                </a:gridCol>
              </a:tblGrid>
              <a:tr h="457442">
                <a:tc>
                  <a:txBody>
                    <a:bodyPr/>
                    <a:lstStyle/>
                    <a:p>
                      <a:pPr marL="63500" marR="0" lvl="0" indent="0" algn="l" rtl="0">
                        <a:lnSpc>
                          <a:spcPct val="100000"/>
                        </a:lnSpc>
                        <a:spcBef>
                          <a:spcPts val="0"/>
                        </a:spcBef>
                        <a:spcAft>
                          <a:spcPts val="0"/>
                        </a:spcAft>
                        <a:buNone/>
                      </a:pPr>
                      <a:r>
                        <a:rPr lang="en-US" sz="1500" b="1" i="1" u="none" strike="noStrike" cap="none" dirty="0">
                          <a:solidFill>
                            <a:srgbClr val="E7E6E6"/>
                          </a:solidFill>
                          <a:latin typeface="Avenir Book" panose="02000503020000020003" pitchFamily="2" charset="0"/>
                          <a:ea typeface="Arial"/>
                          <a:cs typeface="Arial"/>
                          <a:sym typeface="Arial"/>
                        </a:rPr>
                        <a:t>Division</a:t>
                      </a:r>
                      <a:endParaRPr sz="1500" u="none" strike="noStrike" cap="none" dirty="0">
                        <a:latin typeface="Avenir Book" panose="02000503020000020003" pitchFamily="2" charset="0"/>
                        <a:ea typeface="Arial"/>
                        <a:cs typeface="Arial"/>
                        <a:sym typeface="Arial"/>
                      </a:endParaRPr>
                    </a:p>
                  </a:txBody>
                  <a:tcPr marL="0" marR="0" marT="2477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222A35"/>
                    </a:solidFill>
                  </a:tcPr>
                </a:tc>
                <a:tc>
                  <a:txBody>
                    <a:bodyPr/>
                    <a:lstStyle/>
                    <a:p>
                      <a:pPr marL="63500" marR="0" lvl="0" indent="0" algn="l" rtl="0">
                        <a:lnSpc>
                          <a:spcPct val="100000"/>
                        </a:lnSpc>
                        <a:spcBef>
                          <a:spcPts val="0"/>
                        </a:spcBef>
                        <a:spcAft>
                          <a:spcPts val="0"/>
                        </a:spcAft>
                        <a:buNone/>
                      </a:pPr>
                      <a:r>
                        <a:rPr lang="en-US" sz="1400" b="1" u="none" strike="noStrike" cap="none" dirty="0">
                          <a:solidFill>
                            <a:srgbClr val="E7E6E6"/>
                          </a:solidFill>
                          <a:latin typeface="Avenir Book" panose="02000503020000020003" pitchFamily="2" charset="0"/>
                          <a:ea typeface="Arial"/>
                          <a:cs typeface="Arial"/>
                          <a:sym typeface="Arial"/>
                        </a:rPr>
                        <a:t>Learning &amp;Learning Environments</a:t>
                      </a:r>
                      <a:endParaRPr sz="1400" u="none" strike="noStrike" cap="none" dirty="0">
                        <a:latin typeface="Avenir Book" panose="02000503020000020003" pitchFamily="2" charset="0"/>
                        <a:ea typeface="Arial"/>
                        <a:cs typeface="Arial"/>
                        <a:sym typeface="Arial"/>
                      </a:endParaRPr>
                    </a:p>
                  </a:txBody>
                  <a:tcPr marL="0" marR="0" marT="2572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222A35"/>
                    </a:solidFill>
                  </a:tcPr>
                </a:tc>
                <a:tc>
                  <a:txBody>
                    <a:bodyPr/>
                    <a:lstStyle/>
                    <a:p>
                      <a:pPr marL="63500" marR="0" lvl="0" indent="0" algn="l" rtl="0">
                        <a:lnSpc>
                          <a:spcPct val="100000"/>
                        </a:lnSpc>
                        <a:spcBef>
                          <a:spcPts val="0"/>
                        </a:spcBef>
                        <a:spcAft>
                          <a:spcPts val="0"/>
                        </a:spcAft>
                        <a:buNone/>
                      </a:pPr>
                      <a:r>
                        <a:rPr lang="en-US" sz="1400" b="1" u="none" strike="noStrike" cap="none" dirty="0">
                          <a:solidFill>
                            <a:srgbClr val="E7E6E6"/>
                          </a:solidFill>
                          <a:latin typeface="Avenir Book" panose="02000503020000020003" pitchFamily="2" charset="0"/>
                          <a:ea typeface="Arial"/>
                          <a:cs typeface="Arial"/>
                          <a:sym typeface="Arial"/>
                        </a:rPr>
                        <a:t>Broadening Participation</a:t>
                      </a:r>
                      <a:endParaRPr sz="1400" u="none" strike="noStrike" cap="none" dirty="0">
                        <a:latin typeface="Avenir Book" panose="02000503020000020003" pitchFamily="2" charset="0"/>
                        <a:ea typeface="Arial"/>
                        <a:cs typeface="Arial"/>
                        <a:sym typeface="Arial"/>
                      </a:endParaRPr>
                    </a:p>
                  </a:txBody>
                  <a:tcPr marL="0" marR="0" marT="2572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222A35"/>
                    </a:solidFill>
                  </a:tcPr>
                </a:tc>
                <a:tc>
                  <a:txBody>
                    <a:bodyPr/>
                    <a:lstStyle/>
                    <a:p>
                      <a:pPr marL="63500" marR="0" lvl="0" indent="0" algn="l" rtl="0">
                        <a:lnSpc>
                          <a:spcPct val="100000"/>
                        </a:lnSpc>
                        <a:spcBef>
                          <a:spcPts val="0"/>
                        </a:spcBef>
                        <a:spcAft>
                          <a:spcPts val="0"/>
                        </a:spcAft>
                        <a:buNone/>
                      </a:pPr>
                      <a:r>
                        <a:rPr lang="en-US" sz="1400" b="1" u="none" strike="noStrike" cap="none" dirty="0">
                          <a:solidFill>
                            <a:srgbClr val="E7E6E6"/>
                          </a:solidFill>
                          <a:latin typeface="Avenir Book" panose="02000503020000020003" pitchFamily="2" charset="0"/>
                          <a:ea typeface="Arial"/>
                          <a:cs typeface="Arial"/>
                          <a:sym typeface="Arial"/>
                        </a:rPr>
                        <a:t>Workforce Development</a:t>
                      </a:r>
                      <a:endParaRPr sz="1400" u="none" strike="noStrike" cap="none" dirty="0">
                        <a:latin typeface="Avenir Book" panose="02000503020000020003" pitchFamily="2" charset="0"/>
                        <a:ea typeface="Arial"/>
                        <a:cs typeface="Arial"/>
                        <a:sym typeface="Arial"/>
                      </a:endParaRPr>
                    </a:p>
                  </a:txBody>
                  <a:tcPr marL="0" marR="0" marT="2572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222A35"/>
                    </a:solidFill>
                  </a:tcPr>
                </a:tc>
                <a:extLst>
                  <a:ext uri="{0D108BD9-81ED-4DB2-BD59-A6C34878D82A}">
                    <a16:rowId xmlns:a16="http://schemas.microsoft.com/office/drawing/2014/main" val="10000"/>
                  </a:ext>
                </a:extLst>
              </a:tr>
              <a:tr h="933871">
                <a:tc>
                  <a:txBody>
                    <a:bodyPr/>
                    <a:lstStyle/>
                    <a:p>
                      <a:pPr marL="63500" marR="177800" lvl="0" indent="0" algn="l" rtl="0">
                        <a:lnSpc>
                          <a:spcPct val="99400"/>
                        </a:lnSpc>
                        <a:spcBef>
                          <a:spcPts val="0"/>
                        </a:spcBef>
                        <a:spcAft>
                          <a:spcPts val="0"/>
                        </a:spcAft>
                        <a:buNone/>
                      </a:pPr>
                      <a:r>
                        <a:rPr lang="en-US" sz="1400" b="1" i="1" u="none" strike="noStrike" cap="none" dirty="0">
                          <a:solidFill>
                            <a:srgbClr val="E7E6E6"/>
                          </a:solidFill>
                          <a:latin typeface="Avenir Book" panose="02000503020000020003" pitchFamily="2" charset="0"/>
                          <a:ea typeface="Arial"/>
                          <a:cs typeface="Arial"/>
                          <a:sym typeface="Arial"/>
                        </a:rPr>
                        <a:t>Research on  Learning  (DRL)</a:t>
                      </a:r>
                      <a:endParaRPr sz="1400" u="none" strike="noStrike" cap="none" dirty="0">
                        <a:latin typeface="Avenir Book" panose="02000503020000020003" pitchFamily="2" charset="0"/>
                        <a:ea typeface="Arial"/>
                        <a:cs typeface="Arial"/>
                        <a:sym typeface="Arial"/>
                      </a:endParaRPr>
                    </a:p>
                  </a:txBody>
                  <a:tcPr marL="0" marR="0" marT="2667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182A0"/>
                    </a:solidFill>
                  </a:tcPr>
                </a:tc>
                <a:tc>
                  <a:txBody>
                    <a:bodyPr/>
                    <a:lstStyle/>
                    <a:p>
                      <a:pPr marL="63500" marR="0" lvl="0" indent="0" algn="l" rtl="0">
                        <a:lnSpc>
                          <a:spcPct val="100000"/>
                        </a:lnSpc>
                        <a:spcBef>
                          <a:spcPts val="0"/>
                        </a:spcBef>
                        <a:spcAft>
                          <a:spcPts val="0"/>
                        </a:spcAft>
                        <a:buNone/>
                      </a:pPr>
                      <a:r>
                        <a:rPr lang="en-US" sz="1400" b="1" u="none" strike="noStrike" cap="none" dirty="0">
                          <a:solidFill>
                            <a:srgbClr val="E7E6E6"/>
                          </a:solidFill>
                          <a:latin typeface="Avenir Book" panose="02000503020000020003" pitchFamily="2" charset="0"/>
                          <a:ea typeface="Arial"/>
                          <a:cs typeface="Arial"/>
                          <a:sym typeface="Arial"/>
                        </a:rPr>
                        <a:t>S&amp;CC</a:t>
                      </a:r>
                      <a:endParaRPr sz="1400" u="none" strike="noStrike" cap="none" dirty="0">
                        <a:latin typeface="Avenir Book" panose="02000503020000020003" pitchFamily="2" charset="0"/>
                        <a:ea typeface="Arial"/>
                        <a:cs typeface="Arial"/>
                        <a:sym typeface="Arial"/>
                      </a:endParaRPr>
                    </a:p>
                  </a:txBody>
                  <a:tcPr marL="0" marR="0" marT="2525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182A0"/>
                    </a:solidFill>
                  </a:tcPr>
                </a:tc>
                <a:tc>
                  <a:txBody>
                    <a:bodyPr/>
                    <a:lstStyle/>
                    <a:p>
                      <a:pPr marL="63500" marR="520700" lvl="0" indent="0" algn="l" rtl="0">
                        <a:lnSpc>
                          <a:spcPct val="116111"/>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AISL  DR-K12</a:t>
                      </a:r>
                      <a:endParaRPr sz="1400" u="none" strike="noStrike" cap="none">
                        <a:latin typeface="Avenir Book" panose="02000503020000020003" pitchFamily="2" charset="0"/>
                        <a:ea typeface="Arial"/>
                        <a:cs typeface="Arial"/>
                        <a:sym typeface="Arial"/>
                      </a:endParaRPr>
                    </a:p>
                  </a:txBody>
                  <a:tcPr marL="0" marR="0" marT="3762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182A0"/>
                    </a:solidFill>
                  </a:tcPr>
                </a:tc>
                <a:tc>
                  <a:txBody>
                    <a:bodyPr/>
                    <a:lstStyle/>
                    <a:p>
                      <a:pPr marL="63500" marR="1244600" lvl="0" indent="0" algn="l" rtl="0">
                        <a:lnSpc>
                          <a:spcPct val="116111"/>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ITEST  STEM+C</a:t>
                      </a:r>
                      <a:endParaRPr sz="1400" u="none" strike="noStrike" cap="none">
                        <a:latin typeface="Avenir Book" panose="02000503020000020003" pitchFamily="2" charset="0"/>
                        <a:ea typeface="Arial"/>
                        <a:cs typeface="Arial"/>
                        <a:sym typeface="Arial"/>
                      </a:endParaRPr>
                    </a:p>
                    <a:p>
                      <a:pPr marL="63500" marR="1117600" lvl="0" indent="0" algn="l" rtl="0">
                        <a:lnSpc>
                          <a:spcPct val="122777"/>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CSforALL  BCC-EHR*</a:t>
                      </a:r>
                      <a:endParaRPr sz="1400" u="none" strike="noStrike" cap="none">
                        <a:latin typeface="Avenir Book" panose="02000503020000020003" pitchFamily="2" charset="0"/>
                        <a:ea typeface="Arial"/>
                        <a:cs typeface="Arial"/>
                        <a:sym typeface="Arial"/>
                      </a:endParaRPr>
                    </a:p>
                  </a:txBody>
                  <a:tcPr marL="0" marR="0" marT="3762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182A0"/>
                    </a:solidFill>
                  </a:tcPr>
                </a:tc>
                <a:extLst>
                  <a:ext uri="{0D108BD9-81ED-4DB2-BD59-A6C34878D82A}">
                    <a16:rowId xmlns:a16="http://schemas.microsoft.com/office/drawing/2014/main" val="10001"/>
                  </a:ext>
                </a:extLst>
              </a:tr>
              <a:tr h="995291">
                <a:tc>
                  <a:txBody>
                    <a:bodyPr/>
                    <a:lstStyle/>
                    <a:p>
                      <a:pPr marL="63500" marR="266700" lvl="0" indent="0" algn="l" rtl="0">
                        <a:lnSpc>
                          <a:spcPct val="99400"/>
                        </a:lnSpc>
                        <a:spcBef>
                          <a:spcPts val="0"/>
                        </a:spcBef>
                        <a:spcAft>
                          <a:spcPts val="0"/>
                        </a:spcAft>
                        <a:buNone/>
                      </a:pPr>
                      <a:r>
                        <a:rPr lang="en-US" sz="1400" b="1" i="1" u="none" strike="noStrike" cap="none" dirty="0">
                          <a:solidFill>
                            <a:srgbClr val="E7E6E6"/>
                          </a:solidFill>
                          <a:latin typeface="Avenir Book" panose="02000503020000020003" pitchFamily="2" charset="0"/>
                          <a:ea typeface="Arial"/>
                          <a:cs typeface="Arial"/>
                          <a:sym typeface="Arial"/>
                        </a:rPr>
                        <a:t>Undergrad  Education  (DUE)</a:t>
                      </a:r>
                      <a:endParaRPr sz="1400" u="none" strike="noStrike" cap="none" dirty="0">
                        <a:latin typeface="Avenir Book" panose="02000503020000020003" pitchFamily="2" charset="0"/>
                        <a:ea typeface="Arial"/>
                        <a:cs typeface="Arial"/>
                        <a:sym typeface="Arial"/>
                      </a:endParaRPr>
                    </a:p>
                  </a:txBody>
                  <a:tcPr marL="0" marR="0" marT="2667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758B67"/>
                    </a:solidFill>
                  </a:tcPr>
                </a:tc>
                <a:tc gridSpan="2">
                  <a:txBody>
                    <a:bodyPr/>
                    <a:lstStyle/>
                    <a:p>
                      <a:pPr marL="63500" marR="88900" lvl="0" indent="0" algn="l" rtl="0">
                        <a:lnSpc>
                          <a:spcPct val="116111"/>
                        </a:lnSpc>
                        <a:spcBef>
                          <a:spcPts val="0"/>
                        </a:spcBef>
                        <a:spcAft>
                          <a:spcPts val="0"/>
                        </a:spcAft>
                        <a:buNone/>
                      </a:pPr>
                      <a:r>
                        <a:rPr lang="en-US" sz="1400" b="1" u="none" strike="noStrike" cap="none" dirty="0">
                          <a:solidFill>
                            <a:srgbClr val="E7E6E6"/>
                          </a:solidFill>
                          <a:latin typeface="Avenir Book" panose="02000503020000020003" pitchFamily="2" charset="0"/>
                          <a:ea typeface="Arial"/>
                          <a:cs typeface="Arial"/>
                          <a:sym typeface="Arial"/>
                        </a:rPr>
                        <a:t>IUSE (EHR, GEOPATHS*, RED*,  HSI)</a:t>
                      </a:r>
                      <a:endParaRPr sz="1400" u="none" strike="noStrike" cap="none" dirty="0">
                        <a:latin typeface="Avenir Book" panose="02000503020000020003" pitchFamily="2" charset="0"/>
                        <a:ea typeface="Arial"/>
                        <a:cs typeface="Arial"/>
                        <a:sym typeface="Arial"/>
                      </a:endParaRPr>
                    </a:p>
                    <a:p>
                      <a:pPr marL="63500" marR="0" lvl="0" indent="0" algn="l" rtl="0">
                        <a:lnSpc>
                          <a:spcPct val="119444"/>
                        </a:lnSpc>
                        <a:spcBef>
                          <a:spcPts val="0"/>
                        </a:spcBef>
                        <a:spcAft>
                          <a:spcPts val="0"/>
                        </a:spcAft>
                        <a:buNone/>
                      </a:pPr>
                      <a:r>
                        <a:rPr lang="en-US" sz="1400" b="1" u="none" strike="noStrike" cap="none" dirty="0">
                          <a:solidFill>
                            <a:srgbClr val="E7E6E6"/>
                          </a:solidFill>
                          <a:latin typeface="Avenir Book" panose="02000503020000020003" pitchFamily="2" charset="0"/>
                          <a:ea typeface="Arial"/>
                          <a:cs typeface="Arial"/>
                          <a:sym typeface="Arial"/>
                        </a:rPr>
                        <a:t>S-STEM</a:t>
                      </a:r>
                      <a:endParaRPr sz="1400" u="none" strike="noStrike" cap="none" dirty="0">
                        <a:latin typeface="Avenir Book" panose="02000503020000020003" pitchFamily="2" charset="0"/>
                        <a:ea typeface="Arial"/>
                        <a:cs typeface="Arial"/>
                        <a:sym typeface="Arial"/>
                      </a:endParaRPr>
                    </a:p>
                  </a:txBody>
                  <a:tcPr marL="0" marR="0" marT="3762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758B67"/>
                    </a:solidFill>
                  </a:tcPr>
                </a:tc>
                <a:tc hMerge="1">
                  <a:txBody>
                    <a:bodyPr/>
                    <a:lstStyle/>
                    <a:p>
                      <a:endParaRPr lang="en-US"/>
                    </a:p>
                  </a:txBody>
                  <a:tcPr/>
                </a:tc>
                <a:tc>
                  <a:txBody>
                    <a:bodyPr/>
                    <a:lstStyle/>
                    <a:p>
                      <a:pPr marL="63500" marR="0" lvl="0" indent="0" algn="l" rtl="0">
                        <a:lnSpc>
                          <a:spcPct val="118055"/>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ATE*</a:t>
                      </a:r>
                      <a:endParaRPr sz="1400" u="none" strike="noStrike" cap="none">
                        <a:latin typeface="Avenir Book" panose="02000503020000020003" pitchFamily="2" charset="0"/>
                        <a:ea typeface="Arial"/>
                        <a:cs typeface="Arial"/>
                        <a:sym typeface="Arial"/>
                      </a:endParaRPr>
                    </a:p>
                    <a:p>
                      <a:pPr marL="63500" marR="0" lvl="0" indent="0" algn="l" rtl="0">
                        <a:lnSpc>
                          <a:spcPct val="118055"/>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Noyce</a:t>
                      </a:r>
                      <a:endParaRPr sz="1400" u="none" strike="noStrike" cap="none">
                        <a:latin typeface="Avenir Book" panose="02000503020000020003" pitchFamily="2" charset="0"/>
                        <a:ea typeface="Arial"/>
                        <a:cs typeface="Arial"/>
                        <a:sym typeface="Arial"/>
                      </a:endParaRPr>
                    </a:p>
                    <a:p>
                      <a:pPr marL="63500" marR="1473200" lvl="0" indent="0" algn="l" rtl="0">
                        <a:lnSpc>
                          <a:spcPct val="102200"/>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AD*  C3P*</a:t>
                      </a:r>
                      <a:endParaRPr sz="1400" u="none" strike="noStrike" cap="none">
                        <a:latin typeface="Avenir Book" panose="02000503020000020003" pitchFamily="2" charset="0"/>
                        <a:ea typeface="Arial"/>
                        <a:cs typeface="Arial"/>
                        <a:sym typeface="Arial"/>
                      </a:endParaRPr>
                    </a:p>
                    <a:p>
                      <a:pPr marL="63500" marR="0" lvl="0" indent="0" algn="l" rtl="0">
                        <a:lnSpc>
                          <a:spcPct val="116111"/>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REU-Sites</a:t>
                      </a:r>
                      <a:endParaRPr sz="1400" u="none" strike="noStrike" cap="none">
                        <a:latin typeface="Avenir Book" panose="02000503020000020003" pitchFamily="2" charset="0"/>
                        <a:ea typeface="Arial"/>
                        <a:cs typeface="Arial"/>
                        <a:sym typeface="Arial"/>
                      </a:endParaRPr>
                    </a:p>
                  </a:txBody>
                  <a:tcPr marL="0" marR="0" marT="2525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758B67"/>
                    </a:solidFill>
                  </a:tcPr>
                </a:tc>
                <a:extLst>
                  <a:ext uri="{0D108BD9-81ED-4DB2-BD59-A6C34878D82A}">
                    <a16:rowId xmlns:a16="http://schemas.microsoft.com/office/drawing/2014/main" val="10002"/>
                  </a:ext>
                </a:extLst>
              </a:tr>
              <a:tr h="798731">
                <a:tc>
                  <a:txBody>
                    <a:bodyPr/>
                    <a:lstStyle/>
                    <a:p>
                      <a:pPr marL="63500" marR="342900" lvl="0" indent="0" algn="just" rtl="0">
                        <a:lnSpc>
                          <a:spcPct val="99400"/>
                        </a:lnSpc>
                        <a:spcBef>
                          <a:spcPts val="0"/>
                        </a:spcBef>
                        <a:spcAft>
                          <a:spcPts val="0"/>
                        </a:spcAft>
                        <a:buNone/>
                      </a:pPr>
                      <a:r>
                        <a:rPr lang="en-US" sz="1400" b="1" i="1" u="none" strike="noStrike" cap="none">
                          <a:solidFill>
                            <a:srgbClr val="E7E6E6"/>
                          </a:solidFill>
                          <a:latin typeface="Avenir Book" panose="02000503020000020003" pitchFamily="2" charset="0"/>
                          <a:ea typeface="Arial"/>
                          <a:cs typeface="Arial"/>
                          <a:sym typeface="Arial"/>
                        </a:rPr>
                        <a:t>Graduate  Education  (DGE)</a:t>
                      </a:r>
                      <a:endParaRPr sz="1400" u="none" strike="noStrike" cap="none">
                        <a:latin typeface="Avenir Book" panose="02000503020000020003" pitchFamily="2" charset="0"/>
                        <a:ea typeface="Arial"/>
                        <a:cs typeface="Arial"/>
                        <a:sym typeface="Arial"/>
                      </a:endParaRPr>
                    </a:p>
                  </a:txBody>
                  <a:tcPr marL="0" marR="0" marT="2667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29F66"/>
                    </a:solidFill>
                  </a:tcPr>
                </a:tc>
                <a:tc>
                  <a:txBody>
                    <a:bodyPr/>
                    <a:lstStyle/>
                    <a:p>
                      <a:pPr marL="0" marR="0" lvl="0" indent="0" algn="l" rtl="0">
                        <a:lnSpc>
                          <a:spcPct val="100000"/>
                        </a:lnSpc>
                        <a:spcBef>
                          <a:spcPts val="0"/>
                        </a:spcBef>
                        <a:spcAft>
                          <a:spcPts val="0"/>
                        </a:spcAft>
                        <a:buNone/>
                      </a:pPr>
                      <a:endParaRPr sz="1400" u="none" strike="noStrike" cap="none">
                        <a:latin typeface="Avenir Book" panose="02000503020000020003" pitchFamily="2" charset="0"/>
                        <a:ea typeface="Times New Roman"/>
                        <a:cs typeface="Times New Roman"/>
                        <a:sym typeface="Times New Roman"/>
                      </a:endParaRPr>
                    </a:p>
                  </a:txBody>
                  <a:tcPr marL="0" marR="0"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29F66"/>
                    </a:solidFill>
                  </a:tcPr>
                </a:tc>
                <a:tc>
                  <a:txBody>
                    <a:bodyPr/>
                    <a:lstStyle/>
                    <a:p>
                      <a:pPr marL="0" marR="0" lvl="0" indent="0" algn="l" rtl="0">
                        <a:lnSpc>
                          <a:spcPct val="100000"/>
                        </a:lnSpc>
                        <a:spcBef>
                          <a:spcPts val="0"/>
                        </a:spcBef>
                        <a:spcAft>
                          <a:spcPts val="0"/>
                        </a:spcAft>
                        <a:buNone/>
                      </a:pPr>
                      <a:endParaRPr sz="1400" u="none" strike="noStrike" cap="none">
                        <a:latin typeface="Avenir Book" panose="02000503020000020003" pitchFamily="2" charset="0"/>
                        <a:ea typeface="Times New Roman"/>
                        <a:cs typeface="Times New Roman"/>
                        <a:sym typeface="Times New Roman"/>
                      </a:endParaRPr>
                    </a:p>
                  </a:txBody>
                  <a:tcPr marL="0" marR="0"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29F66"/>
                    </a:solidFill>
                  </a:tcPr>
                </a:tc>
                <a:tc>
                  <a:txBody>
                    <a:bodyPr/>
                    <a:lstStyle/>
                    <a:p>
                      <a:pPr marL="63500" marR="114300" lvl="0" indent="0" algn="l" rtl="0">
                        <a:lnSpc>
                          <a:spcPct val="116111"/>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SFS/CyberTraining/SaTC  GRF / GRIP</a:t>
                      </a:r>
                      <a:endParaRPr sz="1400" u="none" strike="noStrike" cap="none">
                        <a:latin typeface="Avenir Book" panose="02000503020000020003" pitchFamily="2" charset="0"/>
                        <a:ea typeface="Arial"/>
                        <a:cs typeface="Arial"/>
                        <a:sym typeface="Arial"/>
                      </a:endParaRPr>
                    </a:p>
                    <a:p>
                      <a:pPr marL="63500" marR="1524000" lvl="0" indent="0" algn="l" rtl="0">
                        <a:lnSpc>
                          <a:spcPct val="122777"/>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IGE  NRT</a:t>
                      </a:r>
                      <a:endParaRPr sz="1400" u="none" strike="noStrike" cap="none">
                        <a:latin typeface="Avenir Book" panose="02000503020000020003" pitchFamily="2" charset="0"/>
                        <a:ea typeface="Arial"/>
                        <a:cs typeface="Arial"/>
                        <a:sym typeface="Arial"/>
                      </a:endParaRPr>
                    </a:p>
                  </a:txBody>
                  <a:tcPr marL="0" marR="0" marT="3762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29F66"/>
                    </a:solidFill>
                  </a:tcPr>
                </a:tc>
                <a:extLst>
                  <a:ext uri="{0D108BD9-81ED-4DB2-BD59-A6C34878D82A}">
                    <a16:rowId xmlns:a16="http://schemas.microsoft.com/office/drawing/2014/main" val="10003"/>
                  </a:ext>
                </a:extLst>
              </a:tr>
              <a:tr h="973176">
                <a:tc>
                  <a:txBody>
                    <a:bodyPr/>
                    <a:lstStyle/>
                    <a:p>
                      <a:pPr marL="63500" marR="88900" lvl="0" indent="0" algn="l" rtl="0">
                        <a:lnSpc>
                          <a:spcPct val="100400"/>
                        </a:lnSpc>
                        <a:spcBef>
                          <a:spcPts val="0"/>
                        </a:spcBef>
                        <a:spcAft>
                          <a:spcPts val="0"/>
                        </a:spcAft>
                        <a:buNone/>
                      </a:pPr>
                      <a:r>
                        <a:rPr lang="en-US" sz="1400" b="1" i="1" u="none" strike="noStrike" cap="none">
                          <a:solidFill>
                            <a:srgbClr val="E7E6E6"/>
                          </a:solidFill>
                          <a:latin typeface="Avenir Book" panose="02000503020000020003" pitchFamily="2" charset="0"/>
                          <a:ea typeface="Arial"/>
                          <a:cs typeface="Arial"/>
                          <a:sym typeface="Arial"/>
                        </a:rPr>
                        <a:t>Human  Resource  Development  (HRD)</a:t>
                      </a:r>
                      <a:endParaRPr sz="1400" u="none" strike="noStrike" cap="none">
                        <a:latin typeface="Avenir Book" panose="02000503020000020003" pitchFamily="2" charset="0"/>
                        <a:ea typeface="Arial"/>
                        <a:cs typeface="Arial"/>
                        <a:sym typeface="Arial"/>
                      </a:endParaRPr>
                    </a:p>
                  </a:txBody>
                  <a:tcPr marL="0" marR="0" marT="24275"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7F7F7F"/>
                    </a:solidFill>
                  </a:tcPr>
                </a:tc>
                <a:tc>
                  <a:txBody>
                    <a:bodyPr/>
                    <a:lstStyle/>
                    <a:p>
                      <a:pPr marL="63500" marR="406400" lvl="0" indent="0" algn="l" rtl="0">
                        <a:lnSpc>
                          <a:spcPct val="99400"/>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ADVANCE  AGEP  HBCU-UP  TCUP  DEL*</a:t>
                      </a:r>
                      <a:endParaRPr sz="1400" u="none" strike="noStrike" cap="none">
                        <a:latin typeface="Avenir Book" panose="02000503020000020003" pitchFamily="2" charset="0"/>
                        <a:ea typeface="Arial"/>
                        <a:cs typeface="Arial"/>
                        <a:sym typeface="Arial"/>
                      </a:endParaRPr>
                    </a:p>
                  </a:txBody>
                  <a:tcPr marL="0" marR="0" marT="2620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7F7F7F"/>
                    </a:solidFill>
                  </a:tcPr>
                </a:tc>
                <a:tc>
                  <a:txBody>
                    <a:bodyPr/>
                    <a:lstStyle/>
                    <a:p>
                      <a:pPr marL="63500" marR="0" lvl="0" indent="0" algn="l" rtl="0">
                        <a:lnSpc>
                          <a:spcPct val="118055"/>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LSAMP</a:t>
                      </a:r>
                      <a:endParaRPr sz="1400" u="none" strike="noStrike" cap="none">
                        <a:latin typeface="Avenir Book" panose="02000503020000020003" pitchFamily="2" charset="0"/>
                        <a:ea typeface="Arial"/>
                        <a:cs typeface="Arial"/>
                        <a:sym typeface="Arial"/>
                      </a:endParaRPr>
                    </a:p>
                    <a:p>
                      <a:pPr marL="63500" marR="0" lvl="0" indent="0" algn="l" rtl="0">
                        <a:lnSpc>
                          <a:spcPct val="118055"/>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CREST and</a:t>
                      </a:r>
                      <a:endParaRPr sz="1400" u="none" strike="noStrike" cap="none">
                        <a:latin typeface="Avenir Book" panose="02000503020000020003" pitchFamily="2" charset="0"/>
                        <a:ea typeface="Arial"/>
                        <a:cs typeface="Arial"/>
                        <a:sym typeface="Arial"/>
                      </a:endParaRPr>
                    </a:p>
                    <a:p>
                      <a:pPr marL="63500" marR="736600" lvl="0" indent="0" algn="l" rtl="0">
                        <a:lnSpc>
                          <a:spcPct val="102200"/>
                        </a:lnSpc>
                        <a:spcBef>
                          <a:spcPts val="0"/>
                        </a:spcBef>
                        <a:spcAft>
                          <a:spcPts val="0"/>
                        </a:spcAft>
                        <a:buNone/>
                      </a:pPr>
                      <a:r>
                        <a:rPr lang="en-US" sz="1400" b="1" u="none" strike="noStrike" cap="none">
                          <a:solidFill>
                            <a:srgbClr val="E7E6E6"/>
                          </a:solidFill>
                          <a:latin typeface="Avenir Book" panose="02000503020000020003" pitchFamily="2" charset="0"/>
                          <a:ea typeface="Arial"/>
                          <a:cs typeface="Arial"/>
                          <a:sym typeface="Arial"/>
                        </a:rPr>
                        <a:t>RISE  REU</a:t>
                      </a:r>
                      <a:endParaRPr sz="1400" u="none" strike="noStrike" cap="none">
                        <a:latin typeface="Avenir Book" panose="02000503020000020003" pitchFamily="2" charset="0"/>
                        <a:ea typeface="Arial"/>
                        <a:cs typeface="Arial"/>
                        <a:sym typeface="Arial"/>
                      </a:endParaRPr>
                    </a:p>
                  </a:txBody>
                  <a:tcPr marL="0" marR="0" marT="2525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7F7F7F"/>
                    </a:solidFill>
                  </a:tcPr>
                </a:tc>
                <a:tc>
                  <a:txBody>
                    <a:bodyPr/>
                    <a:lstStyle/>
                    <a:p>
                      <a:pPr marL="63500" marR="317500" lvl="0" indent="0" algn="l" rtl="0">
                        <a:lnSpc>
                          <a:spcPct val="116111"/>
                        </a:lnSpc>
                        <a:spcBef>
                          <a:spcPts val="0"/>
                        </a:spcBef>
                        <a:spcAft>
                          <a:spcPts val="0"/>
                        </a:spcAft>
                        <a:buNone/>
                      </a:pPr>
                      <a:r>
                        <a:rPr lang="en-US" sz="1400" b="1" u="none" strike="noStrike" cap="none" dirty="0">
                          <a:solidFill>
                            <a:srgbClr val="E7E6E6"/>
                          </a:solidFill>
                          <a:latin typeface="Avenir Book" panose="02000503020000020003" pitchFamily="2" charset="0"/>
                          <a:ea typeface="Arial"/>
                          <a:cs typeface="Arial"/>
                          <a:sym typeface="Arial"/>
                        </a:rPr>
                        <a:t>PAEMST &amp; PAESMEM  CREST</a:t>
                      </a:r>
                      <a:endParaRPr sz="1400" u="none" strike="noStrike" cap="none" dirty="0">
                        <a:latin typeface="Avenir Book" panose="02000503020000020003" pitchFamily="2" charset="0"/>
                        <a:ea typeface="Arial"/>
                        <a:cs typeface="Arial"/>
                        <a:sym typeface="Arial"/>
                      </a:endParaRPr>
                    </a:p>
                  </a:txBody>
                  <a:tcPr marL="0" marR="0" marT="3715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7F7F7F"/>
                    </a:solidFill>
                  </a:tcPr>
                </a:tc>
                <a:extLst>
                  <a:ext uri="{0D108BD9-81ED-4DB2-BD59-A6C34878D82A}">
                    <a16:rowId xmlns:a16="http://schemas.microsoft.com/office/drawing/2014/main" val="10004"/>
                  </a:ext>
                </a:extLst>
              </a:tr>
            </a:tbl>
          </a:graphicData>
        </a:graphic>
      </p:graphicFrame>
      <p:sp>
        <p:nvSpPr>
          <p:cNvPr id="258" name="Google Shape;258;g110126bd8df_0_39"/>
          <p:cNvSpPr txBox="1">
            <a:spLocks noGrp="1"/>
          </p:cNvSpPr>
          <p:nvPr>
            <p:ph type="title"/>
          </p:nvPr>
        </p:nvSpPr>
        <p:spPr>
          <a:xfrm>
            <a:off x="206829" y="54194"/>
            <a:ext cx="3904068" cy="442424"/>
          </a:xfrm>
          <a:prstGeom prst="rect">
            <a:avLst/>
          </a:prstGeom>
          <a:noFill/>
          <a:ln>
            <a:noFill/>
          </a:ln>
        </p:spPr>
        <p:txBody>
          <a:bodyPr spcFirstLastPara="1" wrap="square" lIns="0" tIns="11425" rIns="0" bIns="0" anchor="ctr" anchorCtr="0">
            <a:spAutoFit/>
          </a:bodyPr>
          <a:lstStyle/>
          <a:p>
            <a:pPr marL="12700" lvl="0" indent="0" algn="l" rtl="0">
              <a:lnSpc>
                <a:spcPct val="100000"/>
              </a:lnSpc>
              <a:spcBef>
                <a:spcPts val="0"/>
              </a:spcBef>
              <a:spcAft>
                <a:spcPts val="0"/>
              </a:spcAft>
              <a:buClr>
                <a:schemeClr val="lt1"/>
              </a:buClr>
              <a:buSzPts val="3300"/>
              <a:buFont typeface="Calibri"/>
              <a:buNone/>
            </a:pPr>
            <a:r>
              <a:rPr lang="en-US" sz="2800" b="0" dirty="0">
                <a:solidFill>
                  <a:srgbClr val="FFFF00"/>
                </a:solidFill>
                <a:latin typeface="Avenir Book" panose="02000503020000020003" pitchFamily="2" charset="0"/>
                <a:cs typeface="Calibri" panose="020F0502020204030204" pitchFamily="34" charset="0"/>
              </a:rPr>
              <a:t>EHR Program Overview</a:t>
            </a:r>
            <a:endParaRPr sz="2800" b="0" dirty="0">
              <a:solidFill>
                <a:srgbClr val="FFFF00"/>
              </a:solidFill>
              <a:latin typeface="Avenir Book" panose="02000503020000020003" pitchFamily="2"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10126bd8df_0_77"/>
          <p:cNvSpPr txBox="1">
            <a:spLocks noGrp="1"/>
          </p:cNvSpPr>
          <p:nvPr>
            <p:ph type="title"/>
          </p:nvPr>
        </p:nvSpPr>
        <p:spPr>
          <a:xfrm>
            <a:off x="380150" y="367727"/>
            <a:ext cx="7085100" cy="443383"/>
          </a:xfrm>
          <a:prstGeom prst="rect">
            <a:avLst/>
          </a:prstGeom>
          <a:noFill/>
          <a:ln>
            <a:noFill/>
          </a:ln>
        </p:spPr>
        <p:txBody>
          <a:bodyPr spcFirstLastPara="1" wrap="square" lIns="0" tIns="12375" rIns="0" bIns="0" anchor="t" anchorCtr="0">
            <a:spAutoFit/>
          </a:bodyPr>
          <a:lstStyle/>
          <a:p>
            <a:pPr marL="12700" lvl="0" indent="0" algn="l" rtl="0">
              <a:lnSpc>
                <a:spcPct val="100000"/>
              </a:lnSpc>
              <a:spcBef>
                <a:spcPts val="0"/>
              </a:spcBef>
              <a:spcAft>
                <a:spcPts val="0"/>
              </a:spcAft>
              <a:buNone/>
            </a:pPr>
            <a:r>
              <a:rPr lang="en-US" sz="2800" dirty="0">
                <a:solidFill>
                  <a:srgbClr val="FFFF00"/>
                </a:solidFill>
                <a:latin typeface="Avenir Book" panose="02000503020000020003" pitchFamily="2" charset="0"/>
                <a:cs typeface="Calibri" panose="020F0502020204030204" pitchFamily="34" charset="0"/>
              </a:rPr>
              <a:t>Research and Evaluation in EHR Proposals</a:t>
            </a:r>
            <a:endParaRPr sz="2800" dirty="0">
              <a:solidFill>
                <a:srgbClr val="FFFF00"/>
              </a:solidFill>
              <a:latin typeface="Avenir Book" panose="02000503020000020003" pitchFamily="2" charset="0"/>
              <a:cs typeface="Calibri" panose="020F0502020204030204" pitchFamily="34" charset="0"/>
            </a:endParaRPr>
          </a:p>
        </p:txBody>
      </p:sp>
      <p:sp>
        <p:nvSpPr>
          <p:cNvPr id="270" name="Google Shape;270;g110126bd8df_0_77"/>
          <p:cNvSpPr txBox="1"/>
          <p:nvPr/>
        </p:nvSpPr>
        <p:spPr>
          <a:xfrm>
            <a:off x="1127250" y="976350"/>
            <a:ext cx="7345500" cy="3799423"/>
          </a:xfrm>
          <a:prstGeom prst="rect">
            <a:avLst/>
          </a:prstGeom>
          <a:noFill/>
          <a:ln>
            <a:noFill/>
          </a:ln>
        </p:spPr>
        <p:txBody>
          <a:bodyPr spcFirstLastPara="1" wrap="square" lIns="0" tIns="34275" rIns="0" bIns="0" anchor="t" anchorCtr="0">
            <a:spAutoFit/>
          </a:bodyPr>
          <a:lstStyle/>
          <a:p>
            <a:pPr marL="12700" marR="0" lvl="0" indent="0" algn="l" rtl="0">
              <a:lnSpc>
                <a:spcPct val="109523"/>
              </a:lnSpc>
              <a:spcBef>
                <a:spcPts val="0"/>
              </a:spcBef>
              <a:spcAft>
                <a:spcPts val="0"/>
              </a:spcAft>
              <a:buNone/>
            </a:pPr>
            <a:r>
              <a:rPr lang="en-US" sz="1600" i="1" dirty="0">
                <a:solidFill>
                  <a:schemeClr val="lt1"/>
                </a:solidFill>
                <a:latin typeface="Avenir Book" panose="02000503020000020003" pitchFamily="2" charset="0"/>
                <a:cs typeface="Calibri" panose="020F0502020204030204" pitchFamily="34" charset="0"/>
                <a:sym typeface="Arial"/>
              </a:rPr>
              <a:t>All EHR awards should contribute to knowledge about STEM learning and  learning environments, workforce development, or broadening participation.</a:t>
            </a:r>
            <a:endParaRPr sz="1600" i="1" dirty="0">
              <a:solidFill>
                <a:schemeClr val="lt1"/>
              </a:solidFill>
              <a:latin typeface="Avenir Book" panose="02000503020000020003" pitchFamily="2" charset="0"/>
              <a:cs typeface="Calibri" panose="020F0502020204030204" pitchFamily="34" charset="0"/>
              <a:sym typeface="Arial"/>
            </a:endParaRPr>
          </a:p>
          <a:p>
            <a:pPr marL="12700" marR="0" lvl="0" indent="0" algn="l" rtl="0">
              <a:lnSpc>
                <a:spcPct val="109523"/>
              </a:lnSpc>
              <a:spcBef>
                <a:spcPts val="0"/>
              </a:spcBef>
              <a:spcAft>
                <a:spcPts val="0"/>
              </a:spcAft>
              <a:buNone/>
            </a:pPr>
            <a:endParaRPr sz="1600" i="1" dirty="0">
              <a:solidFill>
                <a:schemeClr val="lt1"/>
              </a:solidFill>
              <a:latin typeface="Avenir Book" panose="02000503020000020003" pitchFamily="2" charset="0"/>
              <a:cs typeface="Calibri" panose="020F0502020204030204" pitchFamily="34" charset="0"/>
            </a:endParaRPr>
          </a:p>
          <a:p>
            <a:pPr marL="12700" marR="0" lvl="0" indent="0" algn="l" rtl="0">
              <a:lnSpc>
                <a:spcPct val="100000"/>
              </a:lnSpc>
              <a:spcBef>
                <a:spcPts val="0"/>
              </a:spcBef>
              <a:spcAft>
                <a:spcPts val="0"/>
              </a:spcAft>
              <a:buNone/>
            </a:pPr>
            <a:r>
              <a:rPr lang="en-US" sz="1800" b="1" dirty="0">
                <a:solidFill>
                  <a:schemeClr val="lt1"/>
                </a:solidFill>
                <a:latin typeface="Avenir Book" panose="02000503020000020003" pitchFamily="2" charset="0"/>
                <a:cs typeface="Calibri" panose="020F0502020204030204" pitchFamily="34" charset="0"/>
                <a:sym typeface="Arial"/>
              </a:rPr>
              <a:t>Research</a:t>
            </a:r>
            <a:endParaRPr sz="1800" dirty="0">
              <a:solidFill>
                <a:schemeClr val="lt1"/>
              </a:solidFill>
              <a:latin typeface="Avenir Book" panose="02000503020000020003" pitchFamily="2" charset="0"/>
              <a:cs typeface="Calibri" panose="020F0502020204030204" pitchFamily="34" charset="0"/>
              <a:sym typeface="Arial"/>
            </a:endParaRPr>
          </a:p>
          <a:p>
            <a:pPr marL="520700" marR="0" lvl="0" indent="-165100" algn="l" rtl="0">
              <a:lnSpc>
                <a:spcPct val="100000"/>
              </a:lnSpc>
              <a:spcBef>
                <a:spcPts val="200"/>
              </a:spcBef>
              <a:spcAft>
                <a:spcPts val="0"/>
              </a:spcAft>
              <a:buClr>
                <a:schemeClr val="lt1"/>
              </a:buClr>
              <a:buSzPts val="1800"/>
              <a:buFont typeface="Arial"/>
              <a:buChar char="•"/>
            </a:pPr>
            <a:r>
              <a:rPr lang="en-US" sz="1800" dirty="0">
                <a:solidFill>
                  <a:schemeClr val="lt1"/>
                </a:solidFill>
                <a:latin typeface="Avenir Book" panose="02000503020000020003" pitchFamily="2" charset="0"/>
                <a:cs typeface="Calibri" panose="020F0502020204030204" pitchFamily="34" charset="0"/>
                <a:sym typeface="Arial"/>
              </a:rPr>
              <a:t>Is integral to the project</a:t>
            </a:r>
            <a:endParaRPr sz="1800" dirty="0">
              <a:solidFill>
                <a:schemeClr val="lt1"/>
              </a:solidFill>
              <a:latin typeface="Avenir Book" panose="02000503020000020003" pitchFamily="2" charset="0"/>
              <a:cs typeface="Calibri" panose="020F0502020204030204" pitchFamily="34" charset="0"/>
              <a:sym typeface="Arial"/>
            </a:endParaRPr>
          </a:p>
          <a:p>
            <a:pPr marL="520700" marR="0" lvl="0" indent="-165100" algn="l" rtl="0">
              <a:lnSpc>
                <a:spcPct val="100000"/>
              </a:lnSpc>
              <a:spcBef>
                <a:spcPts val="200"/>
              </a:spcBef>
              <a:spcAft>
                <a:spcPts val="0"/>
              </a:spcAft>
              <a:buClr>
                <a:schemeClr val="lt1"/>
              </a:buClr>
              <a:buSzPts val="1800"/>
              <a:buFont typeface="Arial"/>
              <a:buChar char="•"/>
            </a:pPr>
            <a:r>
              <a:rPr lang="en-US" sz="1800" dirty="0">
                <a:solidFill>
                  <a:schemeClr val="lt1"/>
                </a:solidFill>
                <a:latin typeface="Avenir Book" panose="02000503020000020003" pitchFamily="2" charset="0"/>
                <a:cs typeface="Calibri" panose="020F0502020204030204" pitchFamily="34" charset="0"/>
                <a:sym typeface="Arial"/>
              </a:rPr>
              <a:t>Contributes to generalizable knowledge</a:t>
            </a:r>
            <a:endParaRPr sz="1800" dirty="0">
              <a:solidFill>
                <a:schemeClr val="lt1"/>
              </a:solidFill>
              <a:latin typeface="Avenir Book" panose="02000503020000020003" pitchFamily="2" charset="0"/>
              <a:cs typeface="Calibri" panose="020F0502020204030204" pitchFamily="34" charset="0"/>
              <a:sym typeface="Arial"/>
            </a:endParaRPr>
          </a:p>
          <a:p>
            <a:pPr marL="520700" marR="292100" lvl="0" indent="-165100" algn="l" rtl="0">
              <a:lnSpc>
                <a:spcPct val="109166"/>
              </a:lnSpc>
              <a:spcBef>
                <a:spcPts val="400"/>
              </a:spcBef>
              <a:spcAft>
                <a:spcPts val="0"/>
              </a:spcAft>
              <a:buClr>
                <a:schemeClr val="lt1"/>
              </a:buClr>
              <a:buSzPts val="1800"/>
              <a:buFont typeface="Arial"/>
              <a:buChar char="•"/>
            </a:pPr>
            <a:r>
              <a:rPr lang="en-US" sz="1800" dirty="0">
                <a:solidFill>
                  <a:schemeClr val="lt1"/>
                </a:solidFill>
                <a:latin typeface="Avenir Book" panose="02000503020000020003" pitchFamily="2" charset="0"/>
                <a:cs typeface="Calibri" panose="020F0502020204030204" pitchFamily="34" charset="0"/>
                <a:sym typeface="Arial"/>
              </a:rPr>
              <a:t>Includes appropriate methods, depending on the research  questions (qualitative, quantitative, or mixed methods)</a:t>
            </a:r>
          </a:p>
          <a:p>
            <a:pPr marL="520700" marR="292100" lvl="0" indent="-165100" algn="l" rtl="0">
              <a:lnSpc>
                <a:spcPct val="109166"/>
              </a:lnSpc>
              <a:spcBef>
                <a:spcPts val="400"/>
              </a:spcBef>
              <a:spcAft>
                <a:spcPts val="0"/>
              </a:spcAft>
              <a:buClr>
                <a:schemeClr val="lt1"/>
              </a:buClr>
              <a:buSzPts val="1800"/>
              <a:buFont typeface="Arial"/>
              <a:buChar char="•"/>
            </a:pPr>
            <a:endParaRPr sz="800" dirty="0">
              <a:solidFill>
                <a:schemeClr val="lt1"/>
              </a:solidFill>
              <a:latin typeface="Avenir Book" panose="02000503020000020003" pitchFamily="2" charset="0"/>
              <a:cs typeface="Calibri" panose="020F0502020204030204" pitchFamily="34" charset="0"/>
              <a:sym typeface="Arial"/>
            </a:endParaRPr>
          </a:p>
          <a:p>
            <a:pPr marL="12700" marR="0" lvl="0" indent="0" algn="l" rtl="0">
              <a:lnSpc>
                <a:spcPct val="100000"/>
              </a:lnSpc>
              <a:spcBef>
                <a:spcPts val="0"/>
              </a:spcBef>
              <a:spcAft>
                <a:spcPts val="0"/>
              </a:spcAft>
              <a:buNone/>
            </a:pPr>
            <a:r>
              <a:rPr lang="en-US" sz="1800" b="1" dirty="0">
                <a:solidFill>
                  <a:schemeClr val="lt1"/>
                </a:solidFill>
                <a:latin typeface="Avenir Book" panose="02000503020000020003" pitchFamily="2" charset="0"/>
                <a:cs typeface="Calibri" panose="020F0502020204030204" pitchFamily="34" charset="0"/>
                <a:sym typeface="Arial"/>
              </a:rPr>
              <a:t>Evaluation</a:t>
            </a:r>
            <a:endParaRPr sz="1800" dirty="0">
              <a:solidFill>
                <a:schemeClr val="lt1"/>
              </a:solidFill>
              <a:latin typeface="Avenir Book" panose="02000503020000020003" pitchFamily="2" charset="0"/>
              <a:cs typeface="Calibri" panose="020F0502020204030204" pitchFamily="34" charset="0"/>
              <a:sym typeface="Arial"/>
            </a:endParaRPr>
          </a:p>
          <a:p>
            <a:pPr marL="520700" marR="0" lvl="0" indent="-165100" algn="l" rtl="0">
              <a:lnSpc>
                <a:spcPct val="100000"/>
              </a:lnSpc>
              <a:spcBef>
                <a:spcPts val="200"/>
              </a:spcBef>
              <a:spcAft>
                <a:spcPts val="0"/>
              </a:spcAft>
              <a:buClr>
                <a:schemeClr val="lt1"/>
              </a:buClr>
              <a:buSzPts val="1800"/>
              <a:buFont typeface="Arial"/>
              <a:buChar char="•"/>
            </a:pPr>
            <a:r>
              <a:rPr lang="en-US" sz="1800" dirty="0">
                <a:solidFill>
                  <a:schemeClr val="lt1"/>
                </a:solidFill>
                <a:latin typeface="Avenir Book" panose="02000503020000020003" pitchFamily="2" charset="0"/>
                <a:cs typeface="Calibri" panose="020F0502020204030204" pitchFamily="34" charset="0"/>
                <a:sym typeface="Arial"/>
              </a:rPr>
              <a:t>Projects have a way to assess process or outcomes</a:t>
            </a:r>
            <a:endParaRPr sz="1800" dirty="0">
              <a:solidFill>
                <a:schemeClr val="lt1"/>
              </a:solidFill>
              <a:latin typeface="Avenir Book" panose="02000503020000020003" pitchFamily="2" charset="0"/>
              <a:cs typeface="Calibri" panose="020F0502020204030204" pitchFamily="34" charset="0"/>
              <a:sym typeface="Arial"/>
            </a:endParaRPr>
          </a:p>
          <a:p>
            <a:pPr marL="520700" marR="127000" lvl="0" indent="-165100" algn="l" rtl="0">
              <a:lnSpc>
                <a:spcPct val="107916"/>
              </a:lnSpc>
              <a:spcBef>
                <a:spcPts val="400"/>
              </a:spcBef>
              <a:spcAft>
                <a:spcPts val="0"/>
              </a:spcAft>
              <a:buClr>
                <a:schemeClr val="lt1"/>
              </a:buClr>
              <a:buSzPts val="1800"/>
              <a:buFont typeface="Arial"/>
              <a:buChar char="•"/>
            </a:pPr>
            <a:r>
              <a:rPr lang="en-US" sz="1800" dirty="0">
                <a:solidFill>
                  <a:schemeClr val="lt1"/>
                </a:solidFill>
                <a:latin typeface="Avenir Book" panose="02000503020000020003" pitchFamily="2" charset="0"/>
                <a:cs typeface="Calibri" panose="020F0502020204030204" pitchFamily="34" charset="0"/>
                <a:sym typeface="Arial"/>
              </a:rPr>
              <a:t>Identifies an independent, external evaluator, depending on  program solicitation requirements</a:t>
            </a:r>
            <a:endParaRPr sz="1800" dirty="0">
              <a:solidFill>
                <a:schemeClr val="lt1"/>
              </a:solidFill>
              <a:latin typeface="Avenir Book" panose="02000503020000020003" pitchFamily="2" charset="0"/>
              <a:cs typeface="Calibri" panose="020F0502020204030204" pitchFamily="34" charset="0"/>
              <a:sym typeface="Arial"/>
            </a:endParaRPr>
          </a:p>
        </p:txBody>
      </p:sp>
      <p:pic>
        <p:nvPicPr>
          <p:cNvPr id="4" name="Google Shape;25;p13">
            <a:extLst>
              <a:ext uri="{FF2B5EF4-FFF2-40B4-BE49-F238E27FC236}">
                <a16:creationId xmlns:a16="http://schemas.microsoft.com/office/drawing/2014/main" id="{C01CC24B-7A62-BC46-83B1-8404B176CCAD}"/>
              </a:ext>
            </a:extLst>
          </p:cNvPr>
          <p:cNvPicPr preferRelativeResize="0"/>
          <p:nvPr/>
        </p:nvPicPr>
        <p:blipFill rotWithShape="1">
          <a:blip r:embed="rId3">
            <a:alphaModFix/>
          </a:blip>
          <a:srcRect/>
          <a:stretch/>
        </p:blipFill>
        <p:spPr>
          <a:xfrm>
            <a:off x="7921453" y="4735213"/>
            <a:ext cx="1102593" cy="3384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10126bd8df_0_82"/>
          <p:cNvSpPr txBox="1">
            <a:spLocks noGrp="1"/>
          </p:cNvSpPr>
          <p:nvPr>
            <p:ph type="title"/>
          </p:nvPr>
        </p:nvSpPr>
        <p:spPr>
          <a:xfrm>
            <a:off x="310992" y="301006"/>
            <a:ext cx="4751203" cy="457813"/>
          </a:xfrm>
          <a:prstGeom prst="rect">
            <a:avLst/>
          </a:prstGeom>
          <a:noFill/>
          <a:ln>
            <a:noFill/>
          </a:ln>
        </p:spPr>
        <p:txBody>
          <a:bodyPr spcFirstLastPara="1" wrap="square" lIns="0" tIns="11425" rIns="0" bIns="0" anchor="t" anchorCtr="0">
            <a:spAutoFit/>
          </a:bodyPr>
          <a:lstStyle/>
          <a:p>
            <a:pPr marL="12700" lvl="0" indent="0" algn="l" rtl="0">
              <a:lnSpc>
                <a:spcPct val="100000"/>
              </a:lnSpc>
              <a:spcBef>
                <a:spcPts val="0"/>
              </a:spcBef>
              <a:spcAft>
                <a:spcPts val="0"/>
              </a:spcAft>
              <a:buNone/>
            </a:pPr>
            <a:r>
              <a:rPr lang="en-US" dirty="0">
                <a:solidFill>
                  <a:srgbClr val="FFFF00"/>
                </a:solidFill>
                <a:latin typeface="Avenir Book" panose="02000503020000020003" pitchFamily="2" charset="0"/>
                <a:cs typeface="Calibri" panose="020F0502020204030204" pitchFamily="34" charset="0"/>
              </a:rPr>
              <a:t>EHR - Common Guidelines</a:t>
            </a:r>
            <a:endParaRPr dirty="0">
              <a:solidFill>
                <a:srgbClr val="FFFF00"/>
              </a:solidFill>
              <a:latin typeface="Avenir Book" panose="02000503020000020003" pitchFamily="2" charset="0"/>
              <a:cs typeface="Calibri" panose="020F0502020204030204" pitchFamily="34" charset="0"/>
            </a:endParaRPr>
          </a:p>
        </p:txBody>
      </p:sp>
      <p:sp>
        <p:nvSpPr>
          <p:cNvPr id="276" name="Google Shape;276;g110126bd8df_0_82"/>
          <p:cNvSpPr txBox="1">
            <a:spLocks noGrp="1"/>
          </p:cNvSpPr>
          <p:nvPr>
            <p:ph type="ftr" idx="11"/>
          </p:nvPr>
        </p:nvSpPr>
        <p:spPr>
          <a:xfrm>
            <a:off x="3083901" y="4495064"/>
            <a:ext cx="2903241" cy="231312"/>
          </a:xfrm>
          <a:prstGeom prst="rect">
            <a:avLst/>
          </a:prstGeom>
          <a:noFill/>
          <a:ln>
            <a:noFill/>
          </a:ln>
        </p:spPr>
        <p:txBody>
          <a:bodyPr spcFirstLastPara="1" wrap="square" lIns="0" tIns="475" rIns="0" bIns="0" anchor="t" anchorCtr="0">
            <a:spAutoFit/>
          </a:bodyPr>
          <a:lstStyle/>
          <a:p>
            <a:pPr marL="12700" lvl="0" indent="0" algn="l" rtl="0">
              <a:lnSpc>
                <a:spcPct val="100000"/>
              </a:lnSpc>
              <a:spcBef>
                <a:spcPts val="0"/>
              </a:spcBef>
              <a:spcAft>
                <a:spcPts val="0"/>
              </a:spcAft>
              <a:buNone/>
            </a:pPr>
            <a:r>
              <a:rPr lang="en-US" dirty="0">
                <a:solidFill>
                  <a:schemeClr val="bg1"/>
                </a:solidFill>
              </a:rPr>
              <a:t>National Science Foundation</a:t>
            </a:r>
            <a:endParaRPr dirty="0">
              <a:solidFill>
                <a:schemeClr val="bg1"/>
              </a:solidFill>
            </a:endParaRPr>
          </a:p>
        </p:txBody>
      </p:sp>
      <p:sp>
        <p:nvSpPr>
          <p:cNvPr id="277" name="Google Shape;277;g110126bd8df_0_82"/>
          <p:cNvSpPr txBox="1"/>
          <p:nvPr/>
        </p:nvSpPr>
        <p:spPr>
          <a:xfrm>
            <a:off x="1148793" y="1071038"/>
            <a:ext cx="7170000" cy="3257400"/>
          </a:xfrm>
          <a:prstGeom prst="rect">
            <a:avLst/>
          </a:prstGeom>
          <a:noFill/>
          <a:ln>
            <a:noFill/>
          </a:ln>
        </p:spPr>
        <p:txBody>
          <a:bodyPr spcFirstLastPara="1" wrap="square" lIns="0" tIns="47625" rIns="0" bIns="0" anchor="t" anchorCtr="0">
            <a:spAutoFit/>
          </a:bodyPr>
          <a:lstStyle/>
          <a:p>
            <a:pPr marL="177800" marR="469900" lvl="0" indent="-171450" algn="l" rtl="0">
              <a:lnSpc>
                <a:spcPct val="107142"/>
              </a:lnSpc>
              <a:spcBef>
                <a:spcPts val="0"/>
              </a:spcBef>
              <a:spcAft>
                <a:spcPts val="0"/>
              </a:spcAft>
              <a:buClr>
                <a:schemeClr val="lt1"/>
              </a:buClr>
              <a:buSzPts val="2100"/>
              <a:buFont typeface="Arial"/>
              <a:buChar char="•"/>
            </a:pPr>
            <a:r>
              <a:rPr lang="en-US" sz="2100" dirty="0">
                <a:solidFill>
                  <a:schemeClr val="lt1"/>
                </a:solidFill>
                <a:latin typeface="Avenir Book" panose="02000503020000020003" pitchFamily="2" charset="0"/>
                <a:cs typeface="Calibri" panose="020F0502020204030204" pitchFamily="34" charset="0"/>
                <a:sym typeface="Arial"/>
              </a:rPr>
              <a:t>Foundational Research and Early-Stage or Exploratory  Research</a:t>
            </a:r>
            <a:endParaRPr sz="2100" dirty="0">
              <a:solidFill>
                <a:schemeClr val="lt1"/>
              </a:solidFill>
              <a:latin typeface="Avenir Book" panose="02000503020000020003" pitchFamily="2" charset="0"/>
              <a:cs typeface="Calibri" panose="020F0502020204030204" pitchFamily="34" charset="0"/>
              <a:sym typeface="Arial"/>
            </a:endParaRPr>
          </a:p>
          <a:p>
            <a:pPr marL="177800" marR="0" lvl="0" indent="-171450" algn="l" rtl="0">
              <a:lnSpc>
                <a:spcPct val="100000"/>
              </a:lnSpc>
              <a:spcBef>
                <a:spcPts val="400"/>
              </a:spcBef>
              <a:spcAft>
                <a:spcPts val="0"/>
              </a:spcAft>
              <a:buClr>
                <a:schemeClr val="lt1"/>
              </a:buClr>
              <a:buSzPts val="2100"/>
              <a:buFont typeface="Arial"/>
              <a:buChar char="•"/>
            </a:pPr>
            <a:r>
              <a:rPr lang="en-US" sz="2100" dirty="0">
                <a:solidFill>
                  <a:schemeClr val="lt1"/>
                </a:solidFill>
                <a:latin typeface="Avenir Book" panose="02000503020000020003" pitchFamily="2" charset="0"/>
                <a:cs typeface="Calibri" panose="020F0502020204030204" pitchFamily="34" charset="0"/>
                <a:sym typeface="Arial"/>
              </a:rPr>
              <a:t>Design and Development Research</a:t>
            </a:r>
            <a:endParaRPr sz="2100" dirty="0">
              <a:solidFill>
                <a:schemeClr val="lt1"/>
              </a:solidFill>
              <a:latin typeface="Avenir Book" panose="02000503020000020003" pitchFamily="2" charset="0"/>
              <a:cs typeface="Calibri" panose="020F0502020204030204" pitchFamily="34" charset="0"/>
              <a:sym typeface="Arial"/>
            </a:endParaRPr>
          </a:p>
          <a:p>
            <a:pPr marL="177800" marR="0" lvl="0" indent="-171450" algn="l" rtl="0">
              <a:lnSpc>
                <a:spcPct val="100000"/>
              </a:lnSpc>
              <a:spcBef>
                <a:spcPts val="600"/>
              </a:spcBef>
              <a:spcAft>
                <a:spcPts val="0"/>
              </a:spcAft>
              <a:buClr>
                <a:schemeClr val="lt1"/>
              </a:buClr>
              <a:buSzPts val="2100"/>
              <a:buFont typeface="Arial"/>
              <a:buChar char="•"/>
            </a:pPr>
            <a:r>
              <a:rPr lang="en-US" sz="2100" dirty="0">
                <a:solidFill>
                  <a:schemeClr val="lt1"/>
                </a:solidFill>
                <a:latin typeface="Avenir Book" panose="02000503020000020003" pitchFamily="2" charset="0"/>
                <a:cs typeface="Calibri" panose="020F0502020204030204" pitchFamily="34" charset="0"/>
                <a:sym typeface="Arial"/>
              </a:rPr>
              <a:t>Efficacy Research</a:t>
            </a:r>
            <a:endParaRPr sz="2100" dirty="0">
              <a:solidFill>
                <a:schemeClr val="lt1"/>
              </a:solidFill>
              <a:latin typeface="Avenir Book" panose="02000503020000020003" pitchFamily="2" charset="0"/>
              <a:cs typeface="Calibri" panose="020F0502020204030204" pitchFamily="34" charset="0"/>
              <a:sym typeface="Arial"/>
            </a:endParaRPr>
          </a:p>
          <a:p>
            <a:pPr marL="177800" marR="0" lvl="0" indent="-171450" algn="l" rtl="0">
              <a:lnSpc>
                <a:spcPct val="100000"/>
              </a:lnSpc>
              <a:spcBef>
                <a:spcPts val="500"/>
              </a:spcBef>
              <a:spcAft>
                <a:spcPts val="0"/>
              </a:spcAft>
              <a:buClr>
                <a:schemeClr val="lt1"/>
              </a:buClr>
              <a:buSzPts val="2100"/>
              <a:buFont typeface="Arial"/>
              <a:buChar char="•"/>
            </a:pPr>
            <a:r>
              <a:rPr lang="en-US" sz="2100" dirty="0">
                <a:solidFill>
                  <a:schemeClr val="lt1"/>
                </a:solidFill>
                <a:latin typeface="Avenir Book" panose="02000503020000020003" pitchFamily="2" charset="0"/>
                <a:cs typeface="Calibri" panose="020F0502020204030204" pitchFamily="34" charset="0"/>
                <a:sym typeface="Arial"/>
              </a:rPr>
              <a:t>Effectiveness Research</a:t>
            </a:r>
            <a:endParaRPr sz="2100" dirty="0">
              <a:solidFill>
                <a:schemeClr val="lt1"/>
              </a:solidFill>
              <a:latin typeface="Avenir Book" panose="02000503020000020003" pitchFamily="2" charset="0"/>
              <a:cs typeface="Calibri" panose="020F0502020204030204" pitchFamily="34" charset="0"/>
              <a:sym typeface="Arial"/>
            </a:endParaRPr>
          </a:p>
          <a:p>
            <a:pPr marL="177800" marR="0" lvl="0" indent="-171450" algn="l" rtl="0">
              <a:lnSpc>
                <a:spcPct val="100000"/>
              </a:lnSpc>
              <a:spcBef>
                <a:spcPts val="500"/>
              </a:spcBef>
              <a:spcAft>
                <a:spcPts val="0"/>
              </a:spcAft>
              <a:buClr>
                <a:schemeClr val="lt1"/>
              </a:buClr>
              <a:buSzPts val="2100"/>
              <a:buFont typeface="Arial"/>
              <a:buChar char="•"/>
            </a:pPr>
            <a:r>
              <a:rPr lang="en-US" sz="2100" dirty="0">
                <a:solidFill>
                  <a:schemeClr val="lt1"/>
                </a:solidFill>
                <a:latin typeface="Avenir Book" panose="02000503020000020003" pitchFamily="2" charset="0"/>
                <a:cs typeface="Calibri" panose="020F0502020204030204" pitchFamily="34" charset="0"/>
                <a:sym typeface="Arial"/>
              </a:rPr>
              <a:t>Scale-up Research</a:t>
            </a:r>
            <a:endParaRPr sz="2100" dirty="0">
              <a:solidFill>
                <a:schemeClr val="lt1"/>
              </a:solidFill>
              <a:latin typeface="Avenir Book" panose="02000503020000020003" pitchFamily="2" charset="0"/>
              <a:cs typeface="Calibri" panose="020F0502020204030204" pitchFamily="34" charset="0"/>
              <a:sym typeface="Arial"/>
            </a:endParaRPr>
          </a:p>
          <a:p>
            <a:pPr marL="0" marR="0" lvl="0" indent="0" algn="l" rtl="0">
              <a:lnSpc>
                <a:spcPct val="100000"/>
              </a:lnSpc>
              <a:spcBef>
                <a:spcPts val="0"/>
              </a:spcBef>
              <a:spcAft>
                <a:spcPts val="0"/>
              </a:spcAft>
              <a:buNone/>
            </a:pPr>
            <a:endParaRPr sz="2600" dirty="0">
              <a:solidFill>
                <a:schemeClr val="lt1"/>
              </a:solidFill>
              <a:latin typeface="Avenir Book" panose="02000503020000020003" pitchFamily="2" charset="0"/>
              <a:cs typeface="Calibri" panose="020F0502020204030204" pitchFamily="34" charset="0"/>
              <a:sym typeface="Arial"/>
            </a:endParaRPr>
          </a:p>
          <a:p>
            <a:pPr marL="304800" marR="0" lvl="0" indent="0" algn="l" rtl="0">
              <a:lnSpc>
                <a:spcPct val="100000"/>
              </a:lnSpc>
              <a:spcBef>
                <a:spcPts val="1900"/>
              </a:spcBef>
              <a:spcAft>
                <a:spcPts val="0"/>
              </a:spcAft>
              <a:buNone/>
            </a:pPr>
            <a:r>
              <a:rPr lang="en-US" sz="2100" u="sng" dirty="0">
                <a:solidFill>
                  <a:schemeClr val="lt1"/>
                </a:solidFill>
                <a:latin typeface="Avenir Book" panose="02000503020000020003" pitchFamily="2" charset="0"/>
                <a:cs typeface="Calibri" panose="020F0502020204030204" pitchFamily="34" charset="0"/>
                <a:sym typeface="Arial"/>
              </a:rPr>
              <a:t>https://</a:t>
            </a:r>
            <a:r>
              <a:rPr lang="en-US" sz="2100" u="sng" dirty="0">
                <a:solidFill>
                  <a:schemeClr val="lt1"/>
                </a:solidFill>
                <a:latin typeface="Avenir Book" panose="02000503020000020003" pitchFamily="2"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www.nsf.gov/pubs/2013/nsf13126/nsf13126.pdf</a:t>
            </a:r>
            <a:endParaRPr sz="2100" dirty="0">
              <a:solidFill>
                <a:schemeClr val="lt1"/>
              </a:solidFill>
              <a:latin typeface="Avenir Book" panose="02000503020000020003" pitchFamily="2" charset="0"/>
              <a:cs typeface="Calibri" panose="020F0502020204030204" pitchFamily="34" charset="0"/>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10126bd8df_0_88"/>
          <p:cNvSpPr txBox="1">
            <a:spLocks noGrp="1"/>
          </p:cNvSpPr>
          <p:nvPr>
            <p:ph type="title"/>
          </p:nvPr>
        </p:nvSpPr>
        <p:spPr>
          <a:xfrm>
            <a:off x="311245" y="103792"/>
            <a:ext cx="5715000" cy="857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00"/>
              </a:buClr>
              <a:buSzPts val="3300"/>
              <a:buFont typeface="Calibri"/>
              <a:buNone/>
            </a:pPr>
            <a:r>
              <a:rPr lang="en-US" b="0" dirty="0">
                <a:solidFill>
                  <a:srgbClr val="FFFF00"/>
                </a:solidFill>
                <a:latin typeface="Avenir Book" panose="02000503020000020003" pitchFamily="2" charset="0"/>
                <a:cs typeface="Calibri" panose="020F0502020204030204" pitchFamily="34" charset="0"/>
              </a:rPr>
              <a:t>How to Find Funding</a:t>
            </a:r>
            <a:endParaRPr b="0" dirty="0">
              <a:latin typeface="Avenir Book" panose="02000503020000020003" pitchFamily="2" charset="0"/>
              <a:cs typeface="Calibri" panose="020F0502020204030204" pitchFamily="34" charset="0"/>
            </a:endParaRPr>
          </a:p>
        </p:txBody>
      </p:sp>
      <p:sp>
        <p:nvSpPr>
          <p:cNvPr id="283" name="Google Shape;283;g110126bd8df_0_88"/>
          <p:cNvSpPr txBox="1">
            <a:spLocks noGrp="1"/>
          </p:cNvSpPr>
          <p:nvPr>
            <p:ph type="body" idx="1"/>
          </p:nvPr>
        </p:nvSpPr>
        <p:spPr>
          <a:xfrm>
            <a:off x="797768" y="801394"/>
            <a:ext cx="7596424" cy="4249200"/>
          </a:xfrm>
          <a:prstGeom prst="rect">
            <a:avLst/>
          </a:prstGeom>
          <a:noFill/>
          <a:ln>
            <a:noFill/>
          </a:ln>
        </p:spPr>
        <p:txBody>
          <a:bodyPr spcFirstLastPara="1" wrap="square" lIns="68575" tIns="34275" rIns="68575" bIns="34275" anchor="t" anchorCtr="0">
            <a:normAutofit fontScale="77500" lnSpcReduction="20000"/>
          </a:bodyPr>
          <a:lstStyle/>
          <a:p>
            <a:pPr marL="88900" lvl="0" indent="0" algn="l" rtl="0">
              <a:lnSpc>
                <a:spcPct val="90000"/>
              </a:lnSpc>
              <a:spcBef>
                <a:spcPts val="0"/>
              </a:spcBef>
              <a:spcAft>
                <a:spcPts val="0"/>
              </a:spcAft>
              <a:buClr>
                <a:schemeClr val="lt1"/>
              </a:buClr>
              <a:buSzPct val="92307"/>
              <a:buNone/>
            </a:pPr>
            <a:r>
              <a:rPr lang="en-US" sz="2600" dirty="0">
                <a:latin typeface="Avenir Book" panose="02000503020000020003" pitchFamily="2" charset="0"/>
                <a:cs typeface="Calibri" panose="020F0502020204030204" pitchFamily="34" charset="0"/>
              </a:rPr>
              <a:t>Search </a:t>
            </a:r>
            <a:r>
              <a:rPr lang="en-US" sz="2600" dirty="0" err="1">
                <a:latin typeface="Avenir Book" panose="02000503020000020003" pitchFamily="2" charset="0"/>
                <a:cs typeface="Calibri" panose="020F0502020204030204" pitchFamily="34" charset="0"/>
              </a:rPr>
              <a:t>NSF.gov</a:t>
            </a:r>
            <a:r>
              <a:rPr lang="en-US" sz="2600" dirty="0">
                <a:latin typeface="Avenir Book" panose="02000503020000020003" pitchFamily="2" charset="0"/>
                <a:cs typeface="Calibri" panose="020F0502020204030204" pitchFamily="34" charset="0"/>
              </a:rPr>
              <a:t> - </a:t>
            </a:r>
            <a:r>
              <a:rPr lang="en-US" sz="2600" u="sng" dirty="0">
                <a:solidFill>
                  <a:srgbClr val="F4B183"/>
                </a:solidFill>
                <a:latin typeface="Avenir Book" panose="02000503020000020003" pitchFamily="2" charset="0"/>
                <a:cs typeface="Calibri" panose="020F0502020204030204" pitchFamily="34" charset="0"/>
                <a:hlinkClick r:id="rId3">
                  <a:extLst>
                    <a:ext uri="{A12FA001-AC4F-418D-AE19-62706E023703}">
                      <ahyp:hlinkClr xmlns:ahyp="http://schemas.microsoft.com/office/drawing/2018/hyperlinkcolor" val="tx"/>
                    </a:ext>
                  </a:extLst>
                </a:hlinkClick>
              </a:rPr>
              <a:t>https://www.nsf.gov/</a:t>
            </a:r>
            <a:endParaRPr sz="2600" dirty="0">
              <a:solidFill>
                <a:srgbClr val="F4B183"/>
              </a:solidFill>
              <a:latin typeface="Avenir Book" panose="02000503020000020003" pitchFamily="2" charset="0"/>
              <a:cs typeface="Calibri" panose="020F0502020204030204" pitchFamily="34" charset="0"/>
            </a:endParaRPr>
          </a:p>
          <a:p>
            <a:pPr marL="88900" lvl="0" indent="0" algn="l" rtl="0">
              <a:lnSpc>
                <a:spcPct val="90000"/>
              </a:lnSpc>
              <a:spcBef>
                <a:spcPts val="800"/>
              </a:spcBef>
              <a:spcAft>
                <a:spcPts val="0"/>
              </a:spcAft>
              <a:buClr>
                <a:schemeClr val="lt1"/>
              </a:buClr>
              <a:buSzPct val="77777"/>
              <a:buNone/>
            </a:pPr>
            <a:endParaRPr sz="900" dirty="0">
              <a:latin typeface="Avenir Book" panose="02000503020000020003" pitchFamily="2" charset="0"/>
              <a:cs typeface="Calibri" panose="020F0502020204030204" pitchFamily="34" charset="0"/>
            </a:endParaRPr>
          </a:p>
          <a:p>
            <a:pPr marL="88900" lvl="0" indent="0" algn="l" rtl="0">
              <a:lnSpc>
                <a:spcPct val="90000"/>
              </a:lnSpc>
              <a:spcBef>
                <a:spcPts val="800"/>
              </a:spcBef>
              <a:spcAft>
                <a:spcPts val="0"/>
              </a:spcAft>
              <a:buClr>
                <a:schemeClr val="lt1"/>
              </a:buClr>
              <a:buSzPct val="92307"/>
              <a:buNone/>
            </a:pPr>
            <a:r>
              <a:rPr lang="en-US" sz="2600" dirty="0">
                <a:latin typeface="Avenir Book" panose="02000503020000020003" pitchFamily="2" charset="0"/>
                <a:cs typeface="Calibri" panose="020F0502020204030204" pitchFamily="34" charset="0"/>
              </a:rPr>
              <a:t>“Research Areas”</a:t>
            </a:r>
            <a:endParaRPr sz="2300" dirty="0">
              <a:latin typeface="Avenir Book" panose="02000503020000020003" pitchFamily="2" charset="0"/>
              <a:cs typeface="Calibri" panose="020F0502020204030204" pitchFamily="34" charset="0"/>
            </a:endParaRPr>
          </a:p>
          <a:p>
            <a:pPr marL="88900" lvl="0" indent="0" algn="l" rtl="0">
              <a:lnSpc>
                <a:spcPct val="90000"/>
              </a:lnSpc>
              <a:spcBef>
                <a:spcPts val="800"/>
              </a:spcBef>
              <a:spcAft>
                <a:spcPts val="0"/>
              </a:spcAft>
              <a:buClr>
                <a:schemeClr val="lt1"/>
              </a:buClr>
              <a:buSzPct val="77777"/>
              <a:buNone/>
            </a:pPr>
            <a:endParaRPr sz="900" dirty="0">
              <a:latin typeface="Avenir Book" panose="02000503020000020003" pitchFamily="2" charset="0"/>
              <a:cs typeface="Calibri" panose="020F0502020204030204" pitchFamily="34" charset="0"/>
            </a:endParaRPr>
          </a:p>
          <a:p>
            <a:pPr marL="88900" lvl="0" indent="0" algn="l" rtl="0">
              <a:lnSpc>
                <a:spcPct val="90000"/>
              </a:lnSpc>
              <a:spcBef>
                <a:spcPts val="800"/>
              </a:spcBef>
              <a:spcAft>
                <a:spcPts val="0"/>
              </a:spcAft>
              <a:buClr>
                <a:schemeClr val="lt1"/>
              </a:buClr>
              <a:buSzPct val="92307"/>
              <a:buNone/>
            </a:pPr>
            <a:r>
              <a:rPr lang="en-US" sz="2600" dirty="0">
                <a:latin typeface="Avenir Book" panose="02000503020000020003" pitchFamily="2" charset="0"/>
                <a:cs typeface="Calibri" panose="020F0502020204030204" pitchFamily="34" charset="0"/>
              </a:rPr>
              <a:t>“Funding”</a:t>
            </a:r>
            <a:endParaRPr sz="2300" dirty="0">
              <a:latin typeface="Avenir Book" panose="02000503020000020003" pitchFamily="2" charset="0"/>
              <a:cs typeface="Calibri" panose="020F0502020204030204" pitchFamily="34" charset="0"/>
            </a:endParaRPr>
          </a:p>
          <a:p>
            <a:pPr marL="520700" lvl="1" indent="-150018" algn="l" rtl="0">
              <a:lnSpc>
                <a:spcPct val="90000"/>
              </a:lnSpc>
              <a:spcBef>
                <a:spcPts val="400"/>
              </a:spcBef>
              <a:spcAft>
                <a:spcPts val="0"/>
              </a:spcAft>
              <a:buClr>
                <a:schemeClr val="lt1"/>
              </a:buClr>
              <a:buSzPct val="100000"/>
              <a:buChar char="•"/>
            </a:pPr>
            <a:r>
              <a:rPr lang="en-US" sz="2500" dirty="0">
                <a:latin typeface="Avenir Book" panose="02000503020000020003" pitchFamily="2" charset="0"/>
                <a:cs typeface="Calibri" panose="020F0502020204030204" pitchFamily="34" charset="0"/>
              </a:rPr>
              <a:t>Key word search</a:t>
            </a:r>
            <a:endParaRPr sz="2000" dirty="0">
              <a:latin typeface="Avenir Book" panose="02000503020000020003" pitchFamily="2" charset="0"/>
              <a:cs typeface="Calibri" panose="020F0502020204030204" pitchFamily="34" charset="0"/>
            </a:endParaRPr>
          </a:p>
          <a:p>
            <a:pPr marL="520700" lvl="1" indent="-150018" algn="l" rtl="0">
              <a:lnSpc>
                <a:spcPct val="90000"/>
              </a:lnSpc>
              <a:spcBef>
                <a:spcPts val="400"/>
              </a:spcBef>
              <a:spcAft>
                <a:spcPts val="0"/>
              </a:spcAft>
              <a:buClr>
                <a:schemeClr val="lt1"/>
              </a:buClr>
              <a:buSzPct val="100000"/>
              <a:buChar char="•"/>
            </a:pPr>
            <a:r>
              <a:rPr lang="en-US" sz="2500" dirty="0">
                <a:latin typeface="Avenir Book" panose="02000503020000020003" pitchFamily="2" charset="0"/>
                <a:cs typeface="Calibri" panose="020F0502020204030204" pitchFamily="34" charset="0"/>
              </a:rPr>
              <a:t>Browse A-Z index by title</a:t>
            </a:r>
            <a:endParaRPr sz="2000" dirty="0">
              <a:latin typeface="Avenir Book" panose="02000503020000020003" pitchFamily="2" charset="0"/>
              <a:cs typeface="Calibri" panose="020F0502020204030204" pitchFamily="34" charset="0"/>
            </a:endParaRPr>
          </a:p>
          <a:p>
            <a:pPr marL="520700" lvl="1" indent="-150018" algn="l" rtl="0">
              <a:lnSpc>
                <a:spcPct val="90000"/>
              </a:lnSpc>
              <a:spcBef>
                <a:spcPts val="400"/>
              </a:spcBef>
              <a:spcAft>
                <a:spcPts val="0"/>
              </a:spcAft>
              <a:buClr>
                <a:schemeClr val="lt1"/>
              </a:buClr>
              <a:buSzPct val="100000"/>
              <a:buChar char="•"/>
            </a:pPr>
            <a:r>
              <a:rPr lang="en-US" sz="2500" dirty="0">
                <a:latin typeface="Avenir Book" panose="02000503020000020003" pitchFamily="2" charset="0"/>
                <a:cs typeface="Calibri" panose="020F0502020204030204" pitchFamily="34" charset="0"/>
              </a:rPr>
              <a:t>Browse by Research Area, Special Program</a:t>
            </a:r>
            <a:endParaRPr sz="2000" dirty="0">
              <a:latin typeface="Avenir Book" panose="02000503020000020003" pitchFamily="2" charset="0"/>
              <a:cs typeface="Calibri" panose="020F0502020204030204" pitchFamily="34" charset="0"/>
            </a:endParaRPr>
          </a:p>
          <a:p>
            <a:pPr marL="520700" lvl="1" indent="-150018" algn="l" rtl="0">
              <a:lnSpc>
                <a:spcPct val="90000"/>
              </a:lnSpc>
              <a:spcBef>
                <a:spcPts val="400"/>
              </a:spcBef>
              <a:spcAft>
                <a:spcPts val="0"/>
              </a:spcAft>
              <a:buClr>
                <a:schemeClr val="lt1"/>
              </a:buClr>
              <a:buSzPct val="100000"/>
              <a:buChar char="•"/>
            </a:pPr>
            <a:r>
              <a:rPr lang="en-US" sz="2500" dirty="0">
                <a:latin typeface="Avenir Book" panose="02000503020000020003" pitchFamily="2" charset="0"/>
                <a:cs typeface="Calibri" panose="020F0502020204030204" pitchFamily="34" charset="0"/>
              </a:rPr>
              <a:t>Upcoming Due Dates</a:t>
            </a:r>
            <a:endParaRPr sz="2000" dirty="0">
              <a:latin typeface="Avenir Book" panose="02000503020000020003" pitchFamily="2" charset="0"/>
              <a:cs typeface="Calibri" panose="020F0502020204030204" pitchFamily="34" charset="0"/>
            </a:endParaRPr>
          </a:p>
          <a:p>
            <a:pPr marL="520700" lvl="1" indent="-150018" algn="l" rtl="0">
              <a:lnSpc>
                <a:spcPct val="90000"/>
              </a:lnSpc>
              <a:spcBef>
                <a:spcPts val="400"/>
              </a:spcBef>
              <a:spcAft>
                <a:spcPts val="0"/>
              </a:spcAft>
              <a:buClr>
                <a:schemeClr val="lt1"/>
              </a:buClr>
              <a:buSzPct val="100000"/>
              <a:buChar char="•"/>
            </a:pPr>
            <a:r>
              <a:rPr lang="en-US" sz="2500" dirty="0">
                <a:latin typeface="Avenir Book" panose="02000503020000020003" pitchFamily="2" charset="0"/>
                <a:cs typeface="Calibri" panose="020F0502020204030204" pitchFamily="34" charset="0"/>
              </a:rPr>
              <a:t>Recent Funding</a:t>
            </a:r>
            <a:endParaRPr sz="2000" dirty="0">
              <a:latin typeface="Avenir Book" panose="02000503020000020003" pitchFamily="2" charset="0"/>
              <a:cs typeface="Calibri" panose="020F0502020204030204" pitchFamily="34" charset="0"/>
            </a:endParaRPr>
          </a:p>
          <a:p>
            <a:pPr marL="520700" lvl="1" indent="-150018" algn="l" rtl="0">
              <a:lnSpc>
                <a:spcPct val="90000"/>
              </a:lnSpc>
              <a:spcBef>
                <a:spcPts val="400"/>
              </a:spcBef>
              <a:spcAft>
                <a:spcPts val="0"/>
              </a:spcAft>
              <a:buClr>
                <a:schemeClr val="lt1"/>
              </a:buClr>
              <a:buSzPct val="100000"/>
              <a:buChar char="•"/>
            </a:pPr>
            <a:r>
              <a:rPr lang="en-US" sz="2500" dirty="0">
                <a:latin typeface="Avenir Book" panose="02000503020000020003" pitchFamily="2" charset="0"/>
                <a:cs typeface="Calibri" panose="020F0502020204030204" pitchFamily="34" charset="0"/>
              </a:rPr>
              <a:t>Other</a:t>
            </a:r>
            <a:endParaRPr sz="2000" dirty="0">
              <a:latin typeface="Avenir Book" panose="02000503020000020003" pitchFamily="2" charset="0"/>
              <a:cs typeface="Calibri" panose="020F0502020204030204" pitchFamily="34" charset="0"/>
            </a:endParaRPr>
          </a:p>
          <a:p>
            <a:pPr marL="88900" lvl="0" indent="0" algn="l" rtl="0">
              <a:lnSpc>
                <a:spcPct val="90000"/>
              </a:lnSpc>
              <a:spcBef>
                <a:spcPts val="800"/>
              </a:spcBef>
              <a:spcAft>
                <a:spcPts val="0"/>
              </a:spcAft>
              <a:buClr>
                <a:schemeClr val="lt1"/>
              </a:buClr>
              <a:buSzPct val="77777"/>
              <a:buNone/>
            </a:pPr>
            <a:endParaRPr sz="900" dirty="0">
              <a:latin typeface="Avenir Book" panose="02000503020000020003" pitchFamily="2" charset="0"/>
              <a:cs typeface="Calibri" panose="020F0502020204030204" pitchFamily="34" charset="0"/>
            </a:endParaRPr>
          </a:p>
          <a:p>
            <a:pPr marL="88900" lvl="0" indent="0" algn="l" rtl="0">
              <a:lnSpc>
                <a:spcPct val="90000"/>
              </a:lnSpc>
              <a:spcBef>
                <a:spcPts val="800"/>
              </a:spcBef>
              <a:spcAft>
                <a:spcPts val="0"/>
              </a:spcAft>
              <a:buClr>
                <a:schemeClr val="lt1"/>
              </a:buClr>
              <a:buSzPct val="92307"/>
              <a:buNone/>
            </a:pPr>
            <a:r>
              <a:rPr lang="en-US" sz="2600" dirty="0">
                <a:latin typeface="Avenir Book" panose="02000503020000020003" pitchFamily="2" charset="0"/>
                <a:cs typeface="Calibri" panose="020F0502020204030204" pitchFamily="34" charset="0"/>
              </a:rPr>
              <a:t>“Awards”</a:t>
            </a:r>
            <a:endParaRPr sz="2300" dirty="0">
              <a:latin typeface="Avenir Book" panose="02000503020000020003" pitchFamily="2" charset="0"/>
              <a:cs typeface="Calibri" panose="020F0502020204030204" pitchFamily="34" charset="0"/>
            </a:endParaRPr>
          </a:p>
          <a:p>
            <a:pPr marL="177800" lvl="0" indent="-139700" algn="l" rtl="0">
              <a:lnSpc>
                <a:spcPct val="90000"/>
              </a:lnSpc>
              <a:spcBef>
                <a:spcPts val="800"/>
              </a:spcBef>
              <a:spcAft>
                <a:spcPts val="0"/>
              </a:spcAft>
              <a:buClr>
                <a:schemeClr val="lt1"/>
              </a:buClr>
              <a:buSzPct val="77777"/>
              <a:buNone/>
            </a:pPr>
            <a:endParaRPr sz="900" dirty="0">
              <a:latin typeface="Avenir Book" panose="02000503020000020003" pitchFamily="2" charset="0"/>
              <a:cs typeface="Calibri" panose="020F0502020204030204" pitchFamily="34" charset="0"/>
            </a:endParaRPr>
          </a:p>
          <a:p>
            <a:pPr marL="88900" lvl="0" indent="0" algn="l" rtl="0">
              <a:lnSpc>
                <a:spcPct val="90000"/>
              </a:lnSpc>
              <a:spcBef>
                <a:spcPts val="800"/>
              </a:spcBef>
              <a:spcAft>
                <a:spcPts val="0"/>
              </a:spcAft>
              <a:buClr>
                <a:schemeClr val="lt1"/>
              </a:buClr>
              <a:buSzPct val="92307"/>
              <a:buNone/>
            </a:pPr>
            <a:r>
              <a:rPr lang="en-US" sz="2600" dirty="0">
                <a:latin typeface="Avenir Book" panose="02000503020000020003" pitchFamily="2" charset="0"/>
                <a:cs typeface="Calibri" panose="020F0502020204030204" pitchFamily="34" charset="0"/>
              </a:rPr>
              <a:t>Sign up for alerts - </a:t>
            </a:r>
            <a:r>
              <a:rPr lang="en-US" sz="2300" u="sng" dirty="0">
                <a:solidFill>
                  <a:srgbClr val="F4B183"/>
                </a:solidFill>
                <a:latin typeface="Avenir Book" panose="02000503020000020003" pitchFamily="2" charset="0"/>
                <a:cs typeface="Calibri" panose="020F0502020204030204" pitchFamily="34" charset="0"/>
                <a:hlinkClick r:id="rId4">
                  <a:extLst>
                    <a:ext uri="{A12FA001-AC4F-418D-AE19-62706E023703}">
                      <ahyp:hlinkClr xmlns:ahyp="http://schemas.microsoft.com/office/drawing/2018/hyperlinkcolor" val="tx"/>
                    </a:ext>
                  </a:extLst>
                </a:hlinkClick>
              </a:rPr>
              <a:t>https://service.govdelivery.com/accounts/USNSF/subscriber/new</a:t>
            </a:r>
            <a:r>
              <a:rPr lang="en-US" sz="2300" dirty="0">
                <a:latin typeface="Avenir Book" panose="02000503020000020003" pitchFamily="2" charset="0"/>
                <a:cs typeface="Calibri" panose="020F0502020204030204" pitchFamily="34" charset="0"/>
              </a:rPr>
              <a:t> </a:t>
            </a:r>
            <a:endParaRPr sz="2300" dirty="0">
              <a:latin typeface="Avenir Book" panose="02000503020000020003" pitchFamily="2" charset="0"/>
              <a:cs typeface="Calibri" panose="020F0502020204030204" pitchFamily="34" charset="0"/>
            </a:endParaRPr>
          </a:p>
          <a:p>
            <a:pPr marL="177800" lvl="0" indent="-63500" algn="l" rtl="0">
              <a:lnSpc>
                <a:spcPct val="90000"/>
              </a:lnSpc>
              <a:spcBef>
                <a:spcPts val="800"/>
              </a:spcBef>
              <a:spcAft>
                <a:spcPts val="0"/>
              </a:spcAft>
              <a:buClr>
                <a:schemeClr val="lt1"/>
              </a:buClr>
              <a:buSzPct val="91304"/>
              <a:buNone/>
            </a:pPr>
            <a:endParaRPr sz="2300" dirty="0">
              <a:latin typeface="Avenir Book" panose="02000503020000020003" pitchFamily="2" charset="0"/>
              <a:cs typeface="Calibri" panose="020F0502020204030204" pitchFamily="34" charset="0"/>
            </a:endParaRPr>
          </a:p>
          <a:p>
            <a:pPr marL="177800" lvl="0" indent="-63500" algn="l" rtl="0">
              <a:lnSpc>
                <a:spcPct val="90000"/>
              </a:lnSpc>
              <a:spcBef>
                <a:spcPts val="800"/>
              </a:spcBef>
              <a:spcAft>
                <a:spcPts val="0"/>
              </a:spcAft>
              <a:buClr>
                <a:schemeClr val="lt1"/>
              </a:buClr>
              <a:buSzPct val="100000"/>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12693a44b0_0_6"/>
          <p:cNvSpPr txBox="1">
            <a:spLocks noGrp="1"/>
          </p:cNvSpPr>
          <p:nvPr>
            <p:ph type="title"/>
          </p:nvPr>
        </p:nvSpPr>
        <p:spPr>
          <a:xfrm>
            <a:off x="97625" y="-3"/>
            <a:ext cx="7886700" cy="7146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b="0" dirty="0">
                <a:solidFill>
                  <a:srgbClr val="FFFF00"/>
                </a:solidFill>
                <a:latin typeface="Avenir Book" panose="02000503020000020003" pitchFamily="2" charset="0"/>
              </a:rPr>
              <a:t>https://</a:t>
            </a:r>
            <a:r>
              <a:rPr lang="en-US" b="0" dirty="0" err="1">
                <a:solidFill>
                  <a:srgbClr val="FFFF00"/>
                </a:solidFill>
                <a:latin typeface="Avenir Book" panose="02000503020000020003" pitchFamily="2" charset="0"/>
              </a:rPr>
              <a:t>www.NSF.gov</a:t>
            </a:r>
            <a:endParaRPr b="0" dirty="0">
              <a:solidFill>
                <a:srgbClr val="FFFF00"/>
              </a:solidFill>
              <a:latin typeface="Avenir Book" panose="02000503020000020003" pitchFamily="2" charset="0"/>
            </a:endParaRPr>
          </a:p>
        </p:txBody>
      </p:sp>
      <p:pic>
        <p:nvPicPr>
          <p:cNvPr id="290" name="Google Shape;290;g112693a44b0_0_6"/>
          <p:cNvPicPr preferRelativeResize="0"/>
          <p:nvPr/>
        </p:nvPicPr>
        <p:blipFill>
          <a:blip r:embed="rId3">
            <a:alphaModFix/>
          </a:blip>
          <a:stretch>
            <a:fillRect/>
          </a:stretch>
        </p:blipFill>
        <p:spPr>
          <a:xfrm>
            <a:off x="770871" y="622328"/>
            <a:ext cx="7578802" cy="4069745"/>
          </a:xfrm>
          <a:prstGeom prst="rect">
            <a:avLst/>
          </a:prstGeom>
          <a:noFill/>
          <a:ln>
            <a:noFill/>
          </a:ln>
        </p:spPr>
      </p:pic>
      <p:sp>
        <p:nvSpPr>
          <p:cNvPr id="291" name="Google Shape;291;g112693a44b0_0_6"/>
          <p:cNvSpPr/>
          <p:nvPr/>
        </p:nvSpPr>
        <p:spPr>
          <a:xfrm>
            <a:off x="3067625" y="2879750"/>
            <a:ext cx="877800" cy="246300"/>
          </a:xfrm>
          <a:prstGeom prst="roundRect">
            <a:avLst>
              <a:gd name="adj" fmla="val 16667"/>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g112693a44b0_0_15"/>
          <p:cNvPicPr preferRelativeResize="0"/>
          <p:nvPr/>
        </p:nvPicPr>
        <p:blipFill>
          <a:blip r:embed="rId3">
            <a:alphaModFix/>
          </a:blip>
          <a:stretch>
            <a:fillRect/>
          </a:stretch>
        </p:blipFill>
        <p:spPr>
          <a:xfrm>
            <a:off x="1646150" y="107200"/>
            <a:ext cx="6010549" cy="4929075"/>
          </a:xfrm>
          <a:prstGeom prst="rect">
            <a:avLst/>
          </a:prstGeom>
          <a:noFill/>
          <a:ln>
            <a:noFill/>
          </a:ln>
        </p:spPr>
      </p:pic>
      <p:sp>
        <p:nvSpPr>
          <p:cNvPr id="298" name="Google Shape;298;g112693a44b0_0_15"/>
          <p:cNvSpPr/>
          <p:nvPr/>
        </p:nvSpPr>
        <p:spPr>
          <a:xfrm>
            <a:off x="5418225" y="1022025"/>
            <a:ext cx="1168500" cy="246300"/>
          </a:xfrm>
          <a:prstGeom prst="roundRect">
            <a:avLst>
              <a:gd name="adj" fmla="val 16667"/>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g112693a44b0_0_15"/>
          <p:cNvSpPr/>
          <p:nvPr/>
        </p:nvSpPr>
        <p:spPr>
          <a:xfrm>
            <a:off x="2790350" y="2944550"/>
            <a:ext cx="1016100" cy="360000"/>
          </a:xfrm>
          <a:prstGeom prst="roundRect">
            <a:avLst>
              <a:gd name="adj" fmla="val 16667"/>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g112693a44b0_0_15"/>
          <p:cNvSpPr/>
          <p:nvPr/>
        </p:nvSpPr>
        <p:spPr>
          <a:xfrm>
            <a:off x="4825750" y="2944550"/>
            <a:ext cx="1242900" cy="360000"/>
          </a:xfrm>
          <a:prstGeom prst="roundRect">
            <a:avLst>
              <a:gd name="adj" fmla="val 16667"/>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112693a44b0_0_22"/>
          <p:cNvPicPr preferRelativeResize="0"/>
          <p:nvPr/>
        </p:nvPicPr>
        <p:blipFill>
          <a:blip r:embed="rId3">
            <a:alphaModFix/>
          </a:blip>
          <a:stretch>
            <a:fillRect/>
          </a:stretch>
        </p:blipFill>
        <p:spPr>
          <a:xfrm>
            <a:off x="1109159" y="152399"/>
            <a:ext cx="6366348" cy="4838701"/>
          </a:xfrm>
          <a:prstGeom prst="rect">
            <a:avLst/>
          </a:prstGeom>
          <a:noFill/>
          <a:ln>
            <a:noFill/>
          </a:ln>
        </p:spPr>
      </p:pic>
      <p:sp>
        <p:nvSpPr>
          <p:cNvPr id="307" name="Google Shape;307;g112693a44b0_0_22"/>
          <p:cNvSpPr/>
          <p:nvPr/>
        </p:nvSpPr>
        <p:spPr>
          <a:xfrm>
            <a:off x="1804600" y="2539250"/>
            <a:ext cx="662400" cy="208200"/>
          </a:xfrm>
          <a:prstGeom prst="roundRect">
            <a:avLst>
              <a:gd name="adj" fmla="val 16667"/>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 name="Picture 2" descr="Graphical user interface, text, application, website&#10;&#10;Description automatically generated">
            <a:extLst>
              <a:ext uri="{FF2B5EF4-FFF2-40B4-BE49-F238E27FC236}">
                <a16:creationId xmlns:a16="http://schemas.microsoft.com/office/drawing/2014/main" id="{77E84481-EDDA-8640-8E30-99D6E2101165}"/>
              </a:ext>
            </a:extLst>
          </p:cNvPr>
          <p:cNvPicPr>
            <a:picLocks noChangeAspect="1"/>
          </p:cNvPicPr>
          <p:nvPr/>
        </p:nvPicPr>
        <p:blipFill>
          <a:blip r:embed="rId3"/>
          <a:stretch>
            <a:fillRect/>
          </a:stretch>
        </p:blipFill>
        <p:spPr>
          <a:xfrm>
            <a:off x="1717170" y="99471"/>
            <a:ext cx="5891389" cy="4944558"/>
          </a:xfrm>
          <a:prstGeom prst="rect">
            <a:avLst/>
          </a:prstGeom>
        </p:spPr>
      </p:pic>
      <p:sp>
        <p:nvSpPr>
          <p:cNvPr id="6" name="Google Shape;314;g112693a44b0_0_32">
            <a:extLst>
              <a:ext uri="{FF2B5EF4-FFF2-40B4-BE49-F238E27FC236}">
                <a16:creationId xmlns:a16="http://schemas.microsoft.com/office/drawing/2014/main" id="{14EF8AF4-57B2-9747-ABAE-DF7A4F3364FB}"/>
              </a:ext>
            </a:extLst>
          </p:cNvPr>
          <p:cNvSpPr/>
          <p:nvPr/>
        </p:nvSpPr>
        <p:spPr>
          <a:xfrm>
            <a:off x="2462100" y="4512429"/>
            <a:ext cx="2109900" cy="531600"/>
          </a:xfrm>
          <a:prstGeom prst="roundRect">
            <a:avLst>
              <a:gd name="adj" fmla="val 16667"/>
            </a:avLst>
          </a:prstGeom>
          <a:no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110126bd8df_0_93"/>
          <p:cNvPicPr preferRelativeResize="0"/>
          <p:nvPr/>
        </p:nvPicPr>
        <p:blipFill rotWithShape="1">
          <a:blip r:embed="rId3">
            <a:alphaModFix/>
          </a:blip>
          <a:srcRect b="7791"/>
          <a:stretch/>
        </p:blipFill>
        <p:spPr>
          <a:xfrm>
            <a:off x="771530" y="822375"/>
            <a:ext cx="3233863" cy="3929626"/>
          </a:xfrm>
          <a:prstGeom prst="rect">
            <a:avLst/>
          </a:prstGeom>
          <a:noFill/>
          <a:ln>
            <a:noFill/>
          </a:ln>
        </p:spPr>
      </p:pic>
      <p:sp>
        <p:nvSpPr>
          <p:cNvPr id="320" name="Google Shape;320;g110126bd8df_0_93"/>
          <p:cNvSpPr txBox="1">
            <a:spLocks noGrp="1"/>
          </p:cNvSpPr>
          <p:nvPr>
            <p:ph type="body" idx="1"/>
          </p:nvPr>
        </p:nvSpPr>
        <p:spPr>
          <a:xfrm>
            <a:off x="4105275" y="822338"/>
            <a:ext cx="4857600" cy="3929700"/>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chemeClr val="lt1"/>
              </a:buClr>
              <a:buSzPts val="1800"/>
              <a:buChar char="•"/>
            </a:pPr>
            <a:r>
              <a:rPr lang="en-US" sz="1800" dirty="0">
                <a:solidFill>
                  <a:schemeClr val="lt1"/>
                </a:solidFill>
                <a:latin typeface="Avenir Book" panose="02000503020000020003" pitchFamily="2" charset="0"/>
                <a:ea typeface="Avenir"/>
                <a:cs typeface="Calibri" panose="020F0502020204030204" pitchFamily="34" charset="0"/>
                <a:sym typeface="Avenir"/>
              </a:rPr>
              <a:t>Deadline / Target Date</a:t>
            </a:r>
            <a:endParaRPr dirty="0">
              <a:latin typeface="Avenir Book" panose="02000503020000020003" pitchFamily="2" charset="0"/>
              <a:cs typeface="Calibri" panose="020F0502020204030204" pitchFamily="34" charset="0"/>
            </a:endParaRPr>
          </a:p>
          <a:p>
            <a:pPr marL="177800" lvl="0" indent="-177800" algn="l" rtl="0">
              <a:lnSpc>
                <a:spcPct val="90000"/>
              </a:lnSpc>
              <a:spcBef>
                <a:spcPts val="1700"/>
              </a:spcBef>
              <a:spcAft>
                <a:spcPts val="0"/>
              </a:spcAft>
              <a:buClr>
                <a:schemeClr val="lt1"/>
              </a:buClr>
              <a:buSzPts val="1800"/>
              <a:buChar char="•"/>
            </a:pPr>
            <a:r>
              <a:rPr lang="en-US" sz="1800" dirty="0">
                <a:solidFill>
                  <a:schemeClr val="lt1"/>
                </a:solidFill>
                <a:latin typeface="Avenir Book" panose="02000503020000020003" pitchFamily="2" charset="0"/>
                <a:ea typeface="Avenir"/>
                <a:cs typeface="Calibri" panose="020F0502020204030204" pitchFamily="34" charset="0"/>
                <a:sym typeface="Avenir"/>
              </a:rPr>
              <a:t>Synopsis (do you belong?)</a:t>
            </a:r>
            <a:endParaRPr dirty="0">
              <a:latin typeface="Avenir Book" panose="02000503020000020003" pitchFamily="2" charset="0"/>
              <a:cs typeface="Calibri" panose="020F0502020204030204" pitchFamily="34" charset="0"/>
            </a:endParaRPr>
          </a:p>
          <a:p>
            <a:pPr marL="177800" lvl="0" indent="-177800" algn="l" rtl="0">
              <a:lnSpc>
                <a:spcPct val="90000"/>
              </a:lnSpc>
              <a:spcBef>
                <a:spcPts val="1700"/>
              </a:spcBef>
              <a:spcAft>
                <a:spcPts val="0"/>
              </a:spcAft>
              <a:buClr>
                <a:schemeClr val="lt1"/>
              </a:buClr>
              <a:buSzPts val="1800"/>
              <a:buChar char="•"/>
            </a:pPr>
            <a:r>
              <a:rPr lang="en-US" sz="1800" dirty="0">
                <a:solidFill>
                  <a:schemeClr val="lt1"/>
                </a:solidFill>
                <a:latin typeface="Avenir Book" panose="02000503020000020003" pitchFamily="2" charset="0"/>
                <a:ea typeface="Avenir"/>
                <a:cs typeface="Calibri" panose="020F0502020204030204" pitchFamily="34" charset="0"/>
                <a:sym typeface="Avenir"/>
              </a:rPr>
              <a:t>Program Directors (who to ask questions)</a:t>
            </a:r>
            <a:endParaRPr dirty="0">
              <a:latin typeface="Avenir Book" panose="02000503020000020003" pitchFamily="2" charset="0"/>
              <a:cs typeface="Calibri" panose="020F0502020204030204" pitchFamily="34" charset="0"/>
            </a:endParaRPr>
          </a:p>
          <a:p>
            <a:pPr marL="177800" lvl="0" indent="-177800" algn="l" rtl="0">
              <a:lnSpc>
                <a:spcPct val="90000"/>
              </a:lnSpc>
              <a:spcBef>
                <a:spcPts val="1700"/>
              </a:spcBef>
              <a:spcAft>
                <a:spcPts val="0"/>
              </a:spcAft>
              <a:buClr>
                <a:schemeClr val="lt1"/>
              </a:buClr>
              <a:buSzPts val="1800"/>
              <a:buChar char="•"/>
            </a:pPr>
            <a:r>
              <a:rPr lang="en-US" sz="1800" dirty="0">
                <a:solidFill>
                  <a:schemeClr val="lt1"/>
                </a:solidFill>
                <a:latin typeface="Avenir Book" panose="02000503020000020003" pitchFamily="2" charset="0"/>
                <a:ea typeface="Avenir"/>
                <a:cs typeface="Calibri" panose="020F0502020204030204" pitchFamily="34" charset="0"/>
                <a:sym typeface="Avenir"/>
              </a:rPr>
              <a:t>Eligibility (are you/your institution allowed in this program?)</a:t>
            </a:r>
            <a:endParaRPr dirty="0">
              <a:latin typeface="Avenir Book" panose="02000503020000020003" pitchFamily="2" charset="0"/>
              <a:cs typeface="Calibri" panose="020F0502020204030204" pitchFamily="34" charset="0"/>
            </a:endParaRPr>
          </a:p>
          <a:p>
            <a:pPr marL="177800" lvl="0" indent="-177800" algn="l" rtl="0">
              <a:lnSpc>
                <a:spcPct val="90000"/>
              </a:lnSpc>
              <a:spcBef>
                <a:spcPts val="1700"/>
              </a:spcBef>
              <a:spcAft>
                <a:spcPts val="0"/>
              </a:spcAft>
              <a:buClr>
                <a:schemeClr val="lt1"/>
              </a:buClr>
              <a:buSzPts val="1800"/>
              <a:buChar char="•"/>
            </a:pPr>
            <a:r>
              <a:rPr lang="en-US" sz="1800" dirty="0">
                <a:solidFill>
                  <a:schemeClr val="lt1"/>
                </a:solidFill>
                <a:latin typeface="Avenir Book" panose="02000503020000020003" pitchFamily="2" charset="0"/>
                <a:ea typeface="Avenir"/>
                <a:cs typeface="Calibri" panose="020F0502020204030204" pitchFamily="34" charset="0"/>
                <a:sym typeface="Avenir"/>
              </a:rPr>
              <a:t>Budget limitations</a:t>
            </a:r>
            <a:endParaRPr dirty="0">
              <a:latin typeface="Avenir Book" panose="02000503020000020003" pitchFamily="2" charset="0"/>
              <a:cs typeface="Calibri" panose="020F0502020204030204" pitchFamily="34" charset="0"/>
            </a:endParaRPr>
          </a:p>
          <a:p>
            <a:pPr marL="177800" lvl="0" indent="-177800" algn="l" rtl="0">
              <a:lnSpc>
                <a:spcPct val="90000"/>
              </a:lnSpc>
              <a:spcBef>
                <a:spcPts val="1700"/>
              </a:spcBef>
              <a:spcAft>
                <a:spcPts val="0"/>
              </a:spcAft>
              <a:buClr>
                <a:schemeClr val="lt1"/>
              </a:buClr>
              <a:buSzPts val="1800"/>
              <a:buChar char="•"/>
            </a:pPr>
            <a:r>
              <a:rPr lang="en-US" sz="1800" dirty="0">
                <a:solidFill>
                  <a:schemeClr val="lt1"/>
                </a:solidFill>
                <a:latin typeface="Avenir Book" panose="02000503020000020003" pitchFamily="2" charset="0"/>
                <a:ea typeface="Avenir"/>
                <a:cs typeface="Calibri" panose="020F0502020204030204" pitchFamily="34" charset="0"/>
                <a:sym typeface="Avenir"/>
              </a:rPr>
              <a:t>Do you need a Pre-Proposal or Letter of Intent?</a:t>
            </a:r>
            <a:endParaRPr dirty="0">
              <a:latin typeface="Avenir Book" panose="02000503020000020003" pitchFamily="2" charset="0"/>
              <a:cs typeface="Calibri" panose="020F0502020204030204" pitchFamily="34" charset="0"/>
            </a:endParaRPr>
          </a:p>
          <a:p>
            <a:pPr marL="177800" lvl="0" indent="-177800" algn="l" rtl="0">
              <a:lnSpc>
                <a:spcPct val="90000"/>
              </a:lnSpc>
              <a:spcBef>
                <a:spcPts val="1700"/>
              </a:spcBef>
              <a:spcAft>
                <a:spcPts val="0"/>
              </a:spcAft>
              <a:buClr>
                <a:schemeClr val="lt1"/>
              </a:buClr>
              <a:buSzPts val="1800"/>
              <a:buChar char="•"/>
            </a:pPr>
            <a:r>
              <a:rPr lang="en-US" sz="1800" dirty="0">
                <a:solidFill>
                  <a:schemeClr val="lt1"/>
                </a:solidFill>
                <a:latin typeface="Avenir Book" panose="02000503020000020003" pitchFamily="2" charset="0"/>
                <a:ea typeface="Avenir"/>
                <a:cs typeface="Calibri" panose="020F0502020204030204" pitchFamily="34" charset="0"/>
                <a:sym typeface="Avenir"/>
              </a:rPr>
              <a:t>How much money do they have, how many awards do they expect?</a:t>
            </a:r>
            <a:endParaRPr dirty="0">
              <a:latin typeface="Avenir Book" panose="02000503020000020003" pitchFamily="2" charset="0"/>
              <a:cs typeface="Calibri" panose="020F0502020204030204" pitchFamily="34" charset="0"/>
            </a:endParaRPr>
          </a:p>
        </p:txBody>
      </p:sp>
      <p:sp>
        <p:nvSpPr>
          <p:cNvPr id="321" name="Google Shape;321;g110126bd8df_0_93"/>
          <p:cNvSpPr txBox="1">
            <a:spLocks noGrp="1"/>
          </p:cNvSpPr>
          <p:nvPr>
            <p:ph type="title"/>
          </p:nvPr>
        </p:nvSpPr>
        <p:spPr>
          <a:xfrm>
            <a:off x="181125" y="72784"/>
            <a:ext cx="7886700" cy="822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venir"/>
              <a:buNone/>
            </a:pPr>
            <a:r>
              <a:rPr lang="en-US" b="0" dirty="0">
                <a:solidFill>
                  <a:srgbClr val="FFFF00"/>
                </a:solidFill>
                <a:latin typeface="Avenir Book" panose="02000503020000020003" pitchFamily="2" charset="0"/>
                <a:ea typeface="Avenir"/>
                <a:cs typeface="Calibri" panose="020F0502020204030204" pitchFamily="34" charset="0"/>
                <a:sym typeface="Avenir"/>
              </a:rPr>
              <a:t>Essential Documents - Solicitation</a:t>
            </a:r>
            <a:endParaRPr b="0" dirty="0">
              <a:solidFill>
                <a:srgbClr val="FFFF00"/>
              </a:solidFill>
              <a:latin typeface="Avenir Book" panose="02000503020000020003" pitchFamily="2" charset="0"/>
              <a:ea typeface="Avenir"/>
              <a:cs typeface="Calibri" panose="020F0502020204030204" pitchFamily="34" charset="0"/>
              <a:sym typeface="Avenir"/>
            </a:endParaRPr>
          </a:p>
        </p:txBody>
      </p:sp>
      <p:pic>
        <p:nvPicPr>
          <p:cNvPr id="5" name="Google Shape;25;p13">
            <a:extLst>
              <a:ext uri="{FF2B5EF4-FFF2-40B4-BE49-F238E27FC236}">
                <a16:creationId xmlns:a16="http://schemas.microsoft.com/office/drawing/2014/main" id="{5E4EE253-97F3-E744-8796-07D19EF256B6}"/>
              </a:ext>
            </a:extLst>
          </p:cNvPr>
          <p:cNvPicPr preferRelativeResize="0"/>
          <p:nvPr/>
        </p:nvPicPr>
        <p:blipFill rotWithShape="1">
          <a:blip r:embed="rId4">
            <a:alphaModFix/>
          </a:blip>
          <a:srcRect/>
          <a:stretch/>
        </p:blipFill>
        <p:spPr>
          <a:xfrm>
            <a:off x="7860282" y="4752001"/>
            <a:ext cx="1102593" cy="3384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10126bd8df_0_109"/>
          <p:cNvSpPr txBox="1">
            <a:spLocks noGrp="1"/>
          </p:cNvSpPr>
          <p:nvPr>
            <p:ph type="title"/>
          </p:nvPr>
        </p:nvSpPr>
        <p:spPr>
          <a:xfrm>
            <a:off x="344024" y="594603"/>
            <a:ext cx="7886700" cy="994200"/>
          </a:xfrm>
          <a:prstGeom prst="rect">
            <a:avLst/>
          </a:prstGeom>
          <a:noFill/>
          <a:ln>
            <a:noFill/>
          </a:ln>
        </p:spPr>
        <p:txBody>
          <a:bodyPr spcFirstLastPara="1" wrap="square" lIns="68575" tIns="34275" rIns="68575" bIns="34275" anchor="ctr" anchorCtr="0">
            <a:normAutofit/>
          </a:bodyPr>
          <a:lstStyle/>
          <a:p>
            <a:pPr marL="0" lvl="0" indent="0" rtl="0">
              <a:lnSpc>
                <a:spcPct val="90000"/>
              </a:lnSpc>
              <a:spcBef>
                <a:spcPts val="0"/>
              </a:spcBef>
              <a:spcAft>
                <a:spcPts val="0"/>
              </a:spcAft>
              <a:buClr>
                <a:schemeClr val="lt1"/>
              </a:buClr>
              <a:buSzPts val="3300"/>
              <a:buFont typeface="Calibri"/>
              <a:buNone/>
            </a:pPr>
            <a:r>
              <a:rPr lang="en-US" b="0" dirty="0">
                <a:solidFill>
                  <a:srgbClr val="FFFF00"/>
                </a:solidFill>
                <a:latin typeface="Avenir Book" panose="02000503020000020003" pitchFamily="2" charset="0"/>
                <a:cs typeface="Calibri" panose="020F0502020204030204" pitchFamily="34" charset="0"/>
              </a:rPr>
              <a:t>How does NSF make decisions about which proposals to fund?</a:t>
            </a:r>
            <a:endParaRPr b="0" dirty="0">
              <a:solidFill>
                <a:srgbClr val="FFFF00"/>
              </a:solidFill>
              <a:latin typeface="Avenir Book" panose="02000503020000020003" pitchFamily="2" charset="0"/>
              <a:cs typeface="Calibri" panose="020F0502020204030204" pitchFamily="34" charset="0"/>
            </a:endParaRPr>
          </a:p>
        </p:txBody>
      </p:sp>
      <p:sp>
        <p:nvSpPr>
          <p:cNvPr id="327" name="Google Shape;327;g110126bd8df_0_109"/>
          <p:cNvSpPr txBox="1">
            <a:spLocks noGrp="1"/>
          </p:cNvSpPr>
          <p:nvPr>
            <p:ph type="body" idx="1"/>
          </p:nvPr>
        </p:nvSpPr>
        <p:spPr>
          <a:xfrm>
            <a:off x="992045" y="2132374"/>
            <a:ext cx="7886700" cy="680400"/>
          </a:xfrm>
          <a:prstGeom prst="rect">
            <a:avLst/>
          </a:prstGeom>
          <a:noFill/>
          <a:ln>
            <a:noFill/>
          </a:ln>
        </p:spPr>
        <p:txBody>
          <a:bodyPr spcFirstLastPara="1" wrap="square" lIns="68575" tIns="34275" rIns="68575" bIns="34275" anchor="t" anchorCtr="0">
            <a:normAutofit fontScale="92500" lnSpcReduction="10000"/>
          </a:bodyPr>
          <a:lstStyle/>
          <a:p>
            <a:pPr marL="0" lvl="0" indent="0" algn="l" rtl="0">
              <a:lnSpc>
                <a:spcPct val="90000"/>
              </a:lnSpc>
              <a:spcBef>
                <a:spcPts val="0"/>
              </a:spcBef>
              <a:spcAft>
                <a:spcPts val="0"/>
              </a:spcAft>
              <a:buClr>
                <a:schemeClr val="lt1"/>
              </a:buClr>
              <a:buSzPts val="2700"/>
              <a:buNone/>
            </a:pPr>
            <a:r>
              <a:rPr lang="en-US" sz="2700" dirty="0">
                <a:latin typeface="Avenir Book" panose="02000503020000020003" pitchFamily="2" charset="0"/>
              </a:rPr>
              <a:t>The Merit Review Process using the Merit Review Criteria</a:t>
            </a:r>
            <a:endParaRPr dirty="0">
              <a:latin typeface="Avenir Book" panose="02000503020000020003"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4E04-D761-DF4F-8C03-23F8B419FEAD}"/>
              </a:ext>
            </a:extLst>
          </p:cNvPr>
          <p:cNvSpPr>
            <a:spLocks noGrp="1"/>
          </p:cNvSpPr>
          <p:nvPr>
            <p:ph type="title"/>
          </p:nvPr>
        </p:nvSpPr>
        <p:spPr>
          <a:xfrm>
            <a:off x="674914" y="576263"/>
            <a:ext cx="7924800" cy="973992"/>
          </a:xfrm>
        </p:spPr>
        <p:txBody>
          <a:bodyPr>
            <a:normAutofit/>
          </a:bodyPr>
          <a:lstStyle/>
          <a:p>
            <a:pPr>
              <a:lnSpc>
                <a:spcPct val="110000"/>
              </a:lnSpc>
            </a:pPr>
            <a:r>
              <a:rPr lang="en-US" b="0" dirty="0">
                <a:solidFill>
                  <a:srgbClr val="FFFF00"/>
                </a:solidFill>
                <a:latin typeface="Avenir Book" panose="02000503020000020003" pitchFamily="2" charset="0"/>
              </a:rPr>
              <a:t>About Us</a:t>
            </a:r>
          </a:p>
        </p:txBody>
      </p:sp>
      <p:sp>
        <p:nvSpPr>
          <p:cNvPr id="3" name="Text Placeholder 2">
            <a:extLst>
              <a:ext uri="{FF2B5EF4-FFF2-40B4-BE49-F238E27FC236}">
                <a16:creationId xmlns:a16="http://schemas.microsoft.com/office/drawing/2014/main" id="{6EDB337D-EEE1-0849-AE36-989F7C603D3F}"/>
              </a:ext>
            </a:extLst>
          </p:cNvPr>
          <p:cNvSpPr>
            <a:spLocks noGrp="1"/>
          </p:cNvSpPr>
          <p:nvPr>
            <p:ph type="body" idx="1"/>
          </p:nvPr>
        </p:nvSpPr>
        <p:spPr>
          <a:xfrm>
            <a:off x="674914" y="1550255"/>
            <a:ext cx="7924800" cy="3016984"/>
          </a:xfrm>
        </p:spPr>
        <p:txBody>
          <a:bodyPr>
            <a:normAutofit/>
          </a:bodyPr>
          <a:lstStyle/>
          <a:p>
            <a:endParaRPr lang="en-US" sz="1600" b="1" i="1" dirty="0"/>
          </a:p>
          <a:p>
            <a:endParaRPr lang="en-US" sz="1600" b="1" i="1" dirty="0"/>
          </a:p>
        </p:txBody>
      </p:sp>
      <p:pic>
        <p:nvPicPr>
          <p:cNvPr id="5" name="Picture 4">
            <a:extLst>
              <a:ext uri="{FF2B5EF4-FFF2-40B4-BE49-F238E27FC236}">
                <a16:creationId xmlns:a16="http://schemas.microsoft.com/office/drawing/2014/main" id="{FE40E2E2-9BBC-6548-BA5E-6159512E6F1C}"/>
              </a:ext>
            </a:extLst>
          </p:cNvPr>
          <p:cNvPicPr>
            <a:picLocks noChangeAspect="1"/>
          </p:cNvPicPr>
          <p:nvPr/>
        </p:nvPicPr>
        <p:blipFill rotWithShape="1">
          <a:blip r:embed="rId3"/>
          <a:srcRect l="12024" t="3793" r="6506" b="25199"/>
          <a:stretch/>
        </p:blipFill>
        <p:spPr>
          <a:xfrm>
            <a:off x="3849581" y="1803632"/>
            <a:ext cx="1444837" cy="1888963"/>
          </a:xfrm>
          <a:prstGeom prst="rect">
            <a:avLst/>
          </a:prstGeom>
        </p:spPr>
      </p:pic>
      <p:pic>
        <p:nvPicPr>
          <p:cNvPr id="6" name="Picture 5" descr="A picture containing person, wall&#10;&#10;Description automatically generated">
            <a:extLst>
              <a:ext uri="{FF2B5EF4-FFF2-40B4-BE49-F238E27FC236}">
                <a16:creationId xmlns:a16="http://schemas.microsoft.com/office/drawing/2014/main" id="{F7DD917F-EC91-8C43-BC79-63108E6ABF15}"/>
              </a:ext>
            </a:extLst>
          </p:cNvPr>
          <p:cNvPicPr>
            <a:picLocks noChangeAspect="1"/>
          </p:cNvPicPr>
          <p:nvPr/>
        </p:nvPicPr>
        <p:blipFill rotWithShape="1">
          <a:blip r:embed="rId4"/>
          <a:srcRect l="1342" r="4110" b="7292"/>
          <a:stretch/>
        </p:blipFill>
        <p:spPr>
          <a:xfrm>
            <a:off x="6519342" y="1803631"/>
            <a:ext cx="1444838" cy="1888964"/>
          </a:xfrm>
          <a:prstGeom prst="rect">
            <a:avLst/>
          </a:prstGeom>
        </p:spPr>
      </p:pic>
      <p:sp>
        <p:nvSpPr>
          <p:cNvPr id="4" name="TextBox 3">
            <a:extLst>
              <a:ext uri="{FF2B5EF4-FFF2-40B4-BE49-F238E27FC236}">
                <a16:creationId xmlns:a16="http://schemas.microsoft.com/office/drawing/2014/main" id="{C305A076-568F-A647-825C-0C06A621BCDA}"/>
              </a:ext>
            </a:extLst>
          </p:cNvPr>
          <p:cNvSpPr txBox="1"/>
          <p:nvPr/>
        </p:nvSpPr>
        <p:spPr>
          <a:xfrm>
            <a:off x="3538703" y="3863519"/>
            <a:ext cx="2390398" cy="276999"/>
          </a:xfrm>
          <a:prstGeom prst="rect">
            <a:avLst/>
          </a:prstGeom>
          <a:noFill/>
        </p:spPr>
        <p:txBody>
          <a:bodyPr wrap="none" rtlCol="0">
            <a:spAutoFit/>
          </a:bodyPr>
          <a:lstStyle/>
          <a:p>
            <a:r>
              <a:rPr lang="en-US" sz="1200" dirty="0">
                <a:solidFill>
                  <a:schemeClr val="bg1"/>
                </a:solidFill>
                <a:latin typeface="Avenir Book" panose="02000503020000020003" pitchFamily="2" charset="0"/>
                <a:cs typeface="Calibri" panose="020F0502020204030204" pitchFamily="34" charset="0"/>
              </a:rPr>
              <a:t>DR. WENDA BAUCHSPIES, NSF</a:t>
            </a:r>
          </a:p>
        </p:txBody>
      </p:sp>
      <p:sp>
        <p:nvSpPr>
          <p:cNvPr id="7" name="TextBox 6">
            <a:extLst>
              <a:ext uri="{FF2B5EF4-FFF2-40B4-BE49-F238E27FC236}">
                <a16:creationId xmlns:a16="http://schemas.microsoft.com/office/drawing/2014/main" id="{B3E63B9A-EC9A-6C41-A563-2E244C8EA568}"/>
              </a:ext>
            </a:extLst>
          </p:cNvPr>
          <p:cNvSpPr txBox="1"/>
          <p:nvPr/>
        </p:nvSpPr>
        <p:spPr>
          <a:xfrm>
            <a:off x="6200450" y="3807471"/>
            <a:ext cx="2427268" cy="276999"/>
          </a:xfrm>
          <a:prstGeom prst="rect">
            <a:avLst/>
          </a:prstGeom>
          <a:noFill/>
        </p:spPr>
        <p:txBody>
          <a:bodyPr wrap="none" rtlCol="0">
            <a:spAutoFit/>
          </a:bodyPr>
          <a:lstStyle/>
          <a:p>
            <a:r>
              <a:rPr lang="en-US" sz="1200" dirty="0">
                <a:solidFill>
                  <a:schemeClr val="bg1"/>
                </a:solidFill>
                <a:latin typeface="Avenir Book" panose="02000503020000020003" pitchFamily="2" charset="0"/>
                <a:cs typeface="Calibri" panose="020F0502020204030204" pitchFamily="34" charset="0"/>
              </a:rPr>
              <a:t>DR. SHARON TETTEGAH, UCSB</a:t>
            </a:r>
          </a:p>
        </p:txBody>
      </p:sp>
      <p:pic>
        <p:nvPicPr>
          <p:cNvPr id="11" name="Picture 10" descr="A picture containing person, outdoor&#10;&#10;Description automatically generated">
            <a:extLst>
              <a:ext uri="{FF2B5EF4-FFF2-40B4-BE49-F238E27FC236}">
                <a16:creationId xmlns:a16="http://schemas.microsoft.com/office/drawing/2014/main" id="{2C4B0419-CD25-1E45-9E44-1AF59EF8A90D}"/>
              </a:ext>
            </a:extLst>
          </p:cNvPr>
          <p:cNvPicPr>
            <a:picLocks noChangeAspect="1"/>
          </p:cNvPicPr>
          <p:nvPr/>
        </p:nvPicPr>
        <p:blipFill>
          <a:blip r:embed="rId5"/>
          <a:stretch>
            <a:fillRect/>
          </a:stretch>
        </p:blipFill>
        <p:spPr>
          <a:xfrm>
            <a:off x="1179820" y="1839628"/>
            <a:ext cx="1375616" cy="1816972"/>
          </a:xfrm>
          <a:prstGeom prst="rect">
            <a:avLst/>
          </a:prstGeom>
        </p:spPr>
      </p:pic>
      <p:sp>
        <p:nvSpPr>
          <p:cNvPr id="12" name="TextBox 11">
            <a:extLst>
              <a:ext uri="{FF2B5EF4-FFF2-40B4-BE49-F238E27FC236}">
                <a16:creationId xmlns:a16="http://schemas.microsoft.com/office/drawing/2014/main" id="{ED89720B-E75E-054C-A73E-0372896D0B7A}"/>
              </a:ext>
            </a:extLst>
          </p:cNvPr>
          <p:cNvSpPr txBox="1"/>
          <p:nvPr/>
        </p:nvSpPr>
        <p:spPr>
          <a:xfrm>
            <a:off x="966539" y="3863519"/>
            <a:ext cx="1834156" cy="276999"/>
          </a:xfrm>
          <a:prstGeom prst="rect">
            <a:avLst/>
          </a:prstGeom>
          <a:noFill/>
        </p:spPr>
        <p:txBody>
          <a:bodyPr wrap="none" rtlCol="0">
            <a:spAutoFit/>
          </a:bodyPr>
          <a:lstStyle/>
          <a:p>
            <a:r>
              <a:rPr lang="en-US" sz="1200" dirty="0">
                <a:solidFill>
                  <a:schemeClr val="bg1"/>
                </a:solidFill>
                <a:latin typeface="Avenir Book" panose="02000503020000020003" pitchFamily="2" charset="0"/>
                <a:cs typeface="Calibri" panose="020F0502020204030204" pitchFamily="34" charset="0"/>
              </a:rPr>
              <a:t>DR. HOLLY HAPKE, UCI</a:t>
            </a:r>
          </a:p>
        </p:txBody>
      </p:sp>
      <p:pic>
        <p:nvPicPr>
          <p:cNvPr id="13" name="Google Shape;25;p13">
            <a:extLst>
              <a:ext uri="{FF2B5EF4-FFF2-40B4-BE49-F238E27FC236}">
                <a16:creationId xmlns:a16="http://schemas.microsoft.com/office/drawing/2014/main" id="{6B873BE0-F49C-8049-B967-A1CE99082ED4}"/>
              </a:ext>
            </a:extLst>
          </p:cNvPr>
          <p:cNvPicPr preferRelativeResize="0"/>
          <p:nvPr/>
        </p:nvPicPr>
        <p:blipFill rotWithShape="1">
          <a:blip r:embed="rId6">
            <a:alphaModFix/>
          </a:blip>
          <a:srcRect/>
          <a:stretch/>
        </p:blipFill>
        <p:spPr>
          <a:xfrm>
            <a:off x="7925097" y="4682115"/>
            <a:ext cx="1102593" cy="338441"/>
          </a:xfrm>
          <a:prstGeom prst="rect">
            <a:avLst/>
          </a:prstGeom>
          <a:noFill/>
          <a:ln>
            <a:noFill/>
          </a:ln>
        </p:spPr>
      </p:pic>
    </p:spTree>
    <p:extLst>
      <p:ext uri="{BB962C8B-B14F-4D97-AF65-F5344CB8AC3E}">
        <p14:creationId xmlns:p14="http://schemas.microsoft.com/office/powerpoint/2010/main" val="3919292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10126bd8df_0_115"/>
          <p:cNvSpPr txBox="1">
            <a:spLocks noGrp="1"/>
          </p:cNvSpPr>
          <p:nvPr>
            <p:ph type="title"/>
          </p:nvPr>
        </p:nvSpPr>
        <p:spPr>
          <a:xfrm>
            <a:off x="246459" y="7030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b="0" dirty="0">
                <a:solidFill>
                  <a:srgbClr val="FFFF00"/>
                </a:solidFill>
                <a:latin typeface="Avenir Book" panose="02000503020000020003" pitchFamily="2" charset="0"/>
              </a:rPr>
              <a:t>Merit Review Timeline</a:t>
            </a:r>
            <a:endParaRPr b="0" dirty="0">
              <a:solidFill>
                <a:srgbClr val="FFFF00"/>
              </a:solidFill>
              <a:latin typeface="Avenir Book" panose="02000503020000020003" pitchFamily="2" charset="0"/>
            </a:endParaRPr>
          </a:p>
        </p:txBody>
      </p:sp>
      <p:sp>
        <p:nvSpPr>
          <p:cNvPr id="334" name="Google Shape;334;g110126bd8df_0_115"/>
          <p:cNvSpPr txBox="1">
            <a:spLocks noGrp="1"/>
          </p:cNvSpPr>
          <p:nvPr>
            <p:ph type="ftr" idx="11"/>
          </p:nvPr>
        </p:nvSpPr>
        <p:spPr>
          <a:xfrm>
            <a:off x="780128" y="4725573"/>
            <a:ext cx="3086100" cy="2739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solidFill>
                  <a:schemeClr val="lt1"/>
                </a:solidFill>
                <a:latin typeface="Calibri" panose="020F0502020204030204" pitchFamily="34" charset="0"/>
                <a:ea typeface="Arial"/>
                <a:cs typeface="Calibri" panose="020F0502020204030204" pitchFamily="34" charset="0"/>
                <a:sym typeface="Arial"/>
              </a:rPr>
              <a:t>National Science Foundation</a:t>
            </a:r>
            <a:endParaRPr dirty="0">
              <a:latin typeface="Calibri" panose="020F0502020204030204" pitchFamily="34" charset="0"/>
              <a:cs typeface="Calibri" panose="020F0502020204030204" pitchFamily="34" charset="0"/>
            </a:endParaRPr>
          </a:p>
        </p:txBody>
      </p:sp>
      <p:grpSp>
        <p:nvGrpSpPr>
          <p:cNvPr id="335" name="Google Shape;335;g110126bd8df_0_115"/>
          <p:cNvGrpSpPr/>
          <p:nvPr/>
        </p:nvGrpSpPr>
        <p:grpSpPr>
          <a:xfrm>
            <a:off x="733512" y="1052155"/>
            <a:ext cx="7154829" cy="3687383"/>
            <a:chOff x="-545985" y="1402872"/>
            <a:chExt cx="9539772" cy="4916511"/>
          </a:xfrm>
        </p:grpSpPr>
        <p:sp>
          <p:nvSpPr>
            <p:cNvPr id="336" name="Google Shape;336;g110126bd8df_0_115"/>
            <p:cNvSpPr/>
            <p:nvPr/>
          </p:nvSpPr>
          <p:spPr>
            <a:xfrm>
              <a:off x="410124" y="4339018"/>
              <a:ext cx="7893823" cy="256156"/>
            </a:xfrm>
            <a:prstGeom prst="rect">
              <a:avLst/>
            </a:prstGeom>
            <a:noFill/>
            <a:ln>
              <a:noFill/>
            </a:ln>
          </p:spPr>
          <p:txBody>
            <a:bodyPr spcFirstLastPara="1" wrap="square" lIns="48750" tIns="48750" rIns="48750" bIns="48750" anchor="t" anchorCtr="0">
              <a:noAutofit/>
            </a:bodyPr>
            <a:lstStyle/>
            <a:p>
              <a:pPr marL="0" marR="0" lvl="0" indent="0" algn="l" rtl="0">
                <a:spcBef>
                  <a:spcPts val="0"/>
                </a:spcBef>
                <a:spcAft>
                  <a:spcPts val="0"/>
                </a:spcAft>
                <a:buNone/>
              </a:pPr>
              <a:r>
                <a:rPr lang="en-US" sz="1100" dirty="0">
                  <a:solidFill>
                    <a:schemeClr val="bg1"/>
                  </a:solidFill>
                  <a:latin typeface="Calibri"/>
                  <a:ea typeface="Calibri"/>
                  <a:cs typeface="Calibri"/>
                  <a:sym typeface="Calibri"/>
                </a:rPr>
                <a:t>-1                     0                     1                     2                     3                    4                     5                      6</a:t>
              </a:r>
              <a:endParaRPr sz="1100" dirty="0">
                <a:solidFill>
                  <a:schemeClr val="bg1"/>
                </a:solidFill>
              </a:endParaRPr>
            </a:p>
          </p:txBody>
        </p:sp>
        <p:sp>
          <p:nvSpPr>
            <p:cNvPr id="337" name="Google Shape;337;g110126bd8df_0_115"/>
            <p:cNvSpPr/>
            <p:nvPr/>
          </p:nvSpPr>
          <p:spPr>
            <a:xfrm>
              <a:off x="521216" y="3868786"/>
              <a:ext cx="8336700" cy="327300"/>
            </a:xfrm>
            <a:prstGeom prst="rect">
              <a:avLst/>
            </a:prstGeom>
            <a:gradFill>
              <a:gsLst>
                <a:gs pos="0">
                  <a:srgbClr val="38D142"/>
                </a:gs>
                <a:gs pos="100000">
                  <a:srgbClr val="942192"/>
                </a:gs>
              </a:gsLst>
              <a:lin ang="21580798" scaled="0"/>
            </a:gradFill>
            <a:ln>
              <a:noFill/>
            </a:ln>
          </p:spPr>
          <p:txBody>
            <a:bodyPr spcFirstLastPara="1" wrap="square" lIns="48750" tIns="48750" rIns="48750" bIns="4875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g110126bd8df_0_115"/>
            <p:cNvSpPr/>
            <p:nvPr/>
          </p:nvSpPr>
          <p:spPr>
            <a:xfrm>
              <a:off x="-545985" y="4217598"/>
              <a:ext cx="804600" cy="377400"/>
            </a:xfrm>
            <a:prstGeom prst="rect">
              <a:avLst/>
            </a:prstGeom>
            <a:noFill/>
            <a:ln>
              <a:noFill/>
            </a:ln>
          </p:spPr>
          <p:txBody>
            <a:bodyPr spcFirstLastPara="1" wrap="square" lIns="48750" tIns="48750" rIns="48750" bIns="48750" anchor="t" anchorCtr="0">
              <a:noAutofit/>
            </a:bodyPr>
            <a:lstStyle/>
            <a:p>
              <a:pPr marL="0" marR="0" lvl="0" indent="0" algn="l" rtl="0">
                <a:spcBef>
                  <a:spcPts val="0"/>
                </a:spcBef>
                <a:spcAft>
                  <a:spcPts val="0"/>
                </a:spcAft>
                <a:buNone/>
              </a:pPr>
              <a:r>
                <a:rPr lang="en-US" sz="1200" dirty="0">
                  <a:solidFill>
                    <a:schemeClr val="lt1"/>
                  </a:solidFill>
                  <a:latin typeface="Calibri" panose="020F0502020204030204" pitchFamily="34" charset="0"/>
                  <a:cs typeface="Calibri" panose="020F0502020204030204" pitchFamily="34" charset="0"/>
                  <a:sym typeface="Arial"/>
                </a:rPr>
                <a:t>months</a:t>
              </a:r>
              <a:endParaRPr sz="1100" dirty="0">
                <a:latin typeface="Calibri" panose="020F0502020204030204" pitchFamily="34" charset="0"/>
                <a:cs typeface="Calibri" panose="020F0502020204030204" pitchFamily="34" charset="0"/>
              </a:endParaRPr>
            </a:p>
          </p:txBody>
        </p:sp>
        <p:sp>
          <p:nvSpPr>
            <p:cNvPr id="339" name="Google Shape;339;g110126bd8df_0_115"/>
            <p:cNvSpPr/>
            <p:nvPr/>
          </p:nvSpPr>
          <p:spPr>
            <a:xfrm>
              <a:off x="-483831" y="1402872"/>
              <a:ext cx="6016200" cy="324300"/>
            </a:xfrm>
            <a:prstGeom prst="rect">
              <a:avLst/>
            </a:prstGeom>
            <a:noFill/>
            <a:ln>
              <a:noFill/>
            </a:ln>
          </p:spPr>
          <p:txBody>
            <a:bodyPr spcFirstLastPara="1" wrap="square" lIns="38100" tIns="38100" rIns="38100" bIns="38100" anchor="ctr" anchorCtr="0">
              <a:noAutofit/>
            </a:bodyPr>
            <a:lstStyle/>
            <a:p>
              <a:pPr marL="0" marR="0" lvl="0" indent="0" algn="l" rtl="0">
                <a:lnSpc>
                  <a:spcPct val="90000"/>
                </a:lnSpc>
                <a:spcBef>
                  <a:spcPts val="0"/>
                </a:spcBef>
                <a:spcAft>
                  <a:spcPts val="0"/>
                </a:spcAft>
                <a:buNone/>
              </a:pPr>
              <a:r>
                <a:rPr lang="en-US" sz="1200" dirty="0">
                  <a:solidFill>
                    <a:schemeClr val="lt1"/>
                  </a:solidFill>
                  <a:latin typeface="Calibri" panose="020F0502020204030204" pitchFamily="34" charset="0"/>
                  <a:cs typeface="Calibri" panose="020F0502020204030204" pitchFamily="34" charset="0"/>
                  <a:sym typeface="Arial"/>
                </a:rPr>
                <a:t>PI communicates with Program Director to determine program fit </a:t>
              </a:r>
              <a:endParaRPr sz="1100" dirty="0">
                <a:latin typeface="Calibri" panose="020F0502020204030204" pitchFamily="34" charset="0"/>
                <a:cs typeface="Calibri" panose="020F0502020204030204" pitchFamily="34" charset="0"/>
              </a:endParaRPr>
            </a:p>
          </p:txBody>
        </p:sp>
        <p:sp>
          <p:nvSpPr>
            <p:cNvPr id="340" name="Google Shape;340;g110126bd8df_0_115"/>
            <p:cNvSpPr/>
            <p:nvPr/>
          </p:nvSpPr>
          <p:spPr>
            <a:xfrm>
              <a:off x="1431678" y="1766672"/>
              <a:ext cx="2096700" cy="324300"/>
            </a:xfrm>
            <a:prstGeom prst="rect">
              <a:avLst/>
            </a:prstGeom>
            <a:noFill/>
            <a:ln>
              <a:noFill/>
            </a:ln>
          </p:spPr>
          <p:txBody>
            <a:bodyPr spcFirstLastPara="1" wrap="square" lIns="38100" tIns="38100" rIns="38100" bIns="38100" anchor="ctr" anchorCtr="0">
              <a:noAutofit/>
            </a:bodyPr>
            <a:lstStyle/>
            <a:p>
              <a:pPr marL="0" marR="0" lvl="0" indent="0" algn="l" rtl="0">
                <a:lnSpc>
                  <a:spcPct val="90000"/>
                </a:lnSpc>
                <a:spcBef>
                  <a:spcPts val="0"/>
                </a:spcBef>
                <a:spcAft>
                  <a:spcPts val="0"/>
                </a:spcAft>
                <a:buNone/>
              </a:pPr>
              <a:r>
                <a:rPr lang="en-US" sz="1200" dirty="0">
                  <a:solidFill>
                    <a:schemeClr val="lt1"/>
                  </a:solidFill>
                  <a:latin typeface="Calibri" panose="020F0502020204030204" pitchFamily="34" charset="0"/>
                  <a:cs typeface="Calibri" panose="020F0502020204030204" pitchFamily="34" charset="0"/>
                  <a:sym typeface="Arial"/>
                </a:rPr>
                <a:t>Proposal is Submitted</a:t>
              </a:r>
              <a:endParaRPr sz="1100" dirty="0">
                <a:latin typeface="Calibri" panose="020F0502020204030204" pitchFamily="34" charset="0"/>
                <a:cs typeface="Calibri" panose="020F0502020204030204" pitchFamily="34" charset="0"/>
              </a:endParaRPr>
            </a:p>
          </p:txBody>
        </p:sp>
        <p:sp>
          <p:nvSpPr>
            <p:cNvPr id="341" name="Google Shape;341;g110126bd8df_0_115"/>
            <p:cNvSpPr/>
            <p:nvPr/>
          </p:nvSpPr>
          <p:spPr>
            <a:xfrm>
              <a:off x="2840141" y="2104731"/>
              <a:ext cx="5662500" cy="545700"/>
            </a:xfrm>
            <a:prstGeom prst="rect">
              <a:avLst/>
            </a:prstGeom>
            <a:noFill/>
            <a:ln>
              <a:noFill/>
            </a:ln>
          </p:spPr>
          <p:txBody>
            <a:bodyPr spcFirstLastPara="1" wrap="square" lIns="38100" tIns="38100" rIns="38100" bIns="38100" anchor="ctr" anchorCtr="0">
              <a:noAutofit/>
            </a:bodyPr>
            <a:lstStyle/>
            <a:p>
              <a:pPr marL="0" marR="0" lvl="0" indent="0" algn="l" rtl="0">
                <a:lnSpc>
                  <a:spcPct val="90000"/>
                </a:lnSpc>
                <a:spcBef>
                  <a:spcPts val="0"/>
                </a:spcBef>
                <a:spcAft>
                  <a:spcPts val="0"/>
                </a:spcAft>
                <a:buNone/>
              </a:pPr>
              <a:r>
                <a:rPr lang="en-US" sz="1200" dirty="0">
                  <a:solidFill>
                    <a:schemeClr val="lt1"/>
                  </a:solidFill>
                  <a:latin typeface="Calibri" panose="020F0502020204030204" pitchFamily="34" charset="0"/>
                  <a:cs typeface="Calibri" panose="020F0502020204030204" pitchFamily="34" charset="0"/>
                  <a:sym typeface="Arial"/>
                </a:rPr>
                <a:t>Program Director reads proposals, identifies reviewers, assembles panels</a:t>
              </a:r>
              <a:endParaRPr sz="1100" dirty="0">
                <a:latin typeface="Calibri" panose="020F0502020204030204" pitchFamily="34" charset="0"/>
                <a:cs typeface="Calibri" panose="020F0502020204030204" pitchFamily="34" charset="0"/>
              </a:endParaRPr>
            </a:p>
          </p:txBody>
        </p:sp>
        <p:sp>
          <p:nvSpPr>
            <p:cNvPr id="342" name="Google Shape;342;g110126bd8df_0_115"/>
            <p:cNvSpPr/>
            <p:nvPr/>
          </p:nvSpPr>
          <p:spPr>
            <a:xfrm>
              <a:off x="4415459" y="2643337"/>
              <a:ext cx="3773400" cy="324300"/>
            </a:xfrm>
            <a:prstGeom prst="rect">
              <a:avLst/>
            </a:prstGeom>
            <a:noFill/>
            <a:ln>
              <a:noFill/>
            </a:ln>
          </p:spPr>
          <p:txBody>
            <a:bodyPr spcFirstLastPara="1" wrap="square" lIns="38100" tIns="38100" rIns="38100" bIns="38100" anchor="ctr" anchorCtr="0">
              <a:noAutofit/>
            </a:bodyPr>
            <a:lstStyle/>
            <a:p>
              <a:pPr marL="0" marR="0" lvl="0" indent="0" algn="l" rtl="0">
                <a:lnSpc>
                  <a:spcPct val="90000"/>
                </a:lnSpc>
                <a:spcBef>
                  <a:spcPts val="0"/>
                </a:spcBef>
                <a:spcAft>
                  <a:spcPts val="0"/>
                </a:spcAft>
                <a:buNone/>
              </a:pPr>
              <a:r>
                <a:rPr lang="en-US" sz="1200" dirty="0">
                  <a:solidFill>
                    <a:schemeClr val="lt1"/>
                  </a:solidFill>
                  <a:latin typeface="Calibri" panose="020F0502020204030204" pitchFamily="34" charset="0"/>
                  <a:cs typeface="Calibri" panose="020F0502020204030204" pitchFamily="34" charset="0"/>
                  <a:sym typeface="Arial"/>
                </a:rPr>
                <a:t>Reviewers perform 6-8 proposal reviews</a:t>
              </a:r>
              <a:endParaRPr sz="1100" dirty="0">
                <a:latin typeface="Calibri" panose="020F0502020204030204" pitchFamily="34" charset="0"/>
                <a:cs typeface="Calibri" panose="020F0502020204030204" pitchFamily="34" charset="0"/>
              </a:endParaRPr>
            </a:p>
          </p:txBody>
        </p:sp>
        <p:sp>
          <p:nvSpPr>
            <p:cNvPr id="343" name="Google Shape;343;g110126bd8df_0_115"/>
            <p:cNvSpPr/>
            <p:nvPr/>
          </p:nvSpPr>
          <p:spPr>
            <a:xfrm>
              <a:off x="3118678" y="4994653"/>
              <a:ext cx="4058700" cy="545700"/>
            </a:xfrm>
            <a:prstGeom prst="rect">
              <a:avLst/>
            </a:prstGeom>
            <a:noFill/>
            <a:ln>
              <a:noFill/>
            </a:ln>
          </p:spPr>
          <p:txBody>
            <a:bodyPr spcFirstLastPara="1" wrap="square" lIns="38100" tIns="38100" rIns="38100" bIns="38100" anchor="ctr" anchorCtr="0">
              <a:noAutofit/>
            </a:bodyPr>
            <a:lstStyle/>
            <a:p>
              <a:pPr marL="0" marR="0" lvl="0" indent="0" algn="l" rtl="0">
                <a:lnSpc>
                  <a:spcPct val="90000"/>
                </a:lnSpc>
                <a:spcBef>
                  <a:spcPts val="0"/>
                </a:spcBef>
                <a:spcAft>
                  <a:spcPts val="0"/>
                </a:spcAft>
                <a:buNone/>
              </a:pPr>
              <a:r>
                <a:rPr lang="en-US" sz="1200" dirty="0">
                  <a:solidFill>
                    <a:schemeClr val="lt1"/>
                  </a:solidFill>
                  <a:latin typeface="Calibri" panose="020F0502020204030204" pitchFamily="34" charset="0"/>
                  <a:cs typeface="Calibri" panose="020F0502020204030204" pitchFamily="34" charset="0"/>
                  <a:sym typeface="Arial"/>
                </a:rPr>
                <a:t>Program director recommends proposals for funding</a:t>
              </a:r>
              <a:endParaRPr sz="1100" dirty="0">
                <a:latin typeface="Calibri" panose="020F0502020204030204" pitchFamily="34" charset="0"/>
                <a:cs typeface="Calibri" panose="020F0502020204030204" pitchFamily="34" charset="0"/>
              </a:endParaRPr>
            </a:p>
          </p:txBody>
        </p:sp>
        <p:sp>
          <p:nvSpPr>
            <p:cNvPr id="344" name="Google Shape;344;g110126bd8df_0_115"/>
            <p:cNvSpPr/>
            <p:nvPr/>
          </p:nvSpPr>
          <p:spPr>
            <a:xfrm>
              <a:off x="3776963" y="5612675"/>
              <a:ext cx="4550400" cy="545700"/>
            </a:xfrm>
            <a:prstGeom prst="rect">
              <a:avLst/>
            </a:prstGeom>
            <a:noFill/>
            <a:ln>
              <a:noFill/>
            </a:ln>
          </p:spPr>
          <p:txBody>
            <a:bodyPr spcFirstLastPara="1" wrap="square" lIns="38100" tIns="38100" rIns="38100" bIns="38100" anchor="ctr" anchorCtr="0">
              <a:noAutofit/>
            </a:bodyPr>
            <a:lstStyle/>
            <a:p>
              <a:pPr marL="0" marR="0" lvl="0" indent="0" algn="l" rtl="0">
                <a:lnSpc>
                  <a:spcPct val="90000"/>
                </a:lnSpc>
                <a:spcBef>
                  <a:spcPts val="0"/>
                </a:spcBef>
                <a:spcAft>
                  <a:spcPts val="0"/>
                </a:spcAft>
                <a:buNone/>
              </a:pPr>
              <a:r>
                <a:rPr lang="en-US" sz="1200" dirty="0">
                  <a:solidFill>
                    <a:schemeClr val="lt1"/>
                  </a:solidFill>
                  <a:latin typeface="Calibri" panose="020F0502020204030204" pitchFamily="34" charset="0"/>
                  <a:cs typeface="Calibri" panose="020F0502020204030204" pitchFamily="34" charset="0"/>
                  <a:sym typeface="Arial"/>
                </a:rPr>
                <a:t>Recommendation goes through the approval process</a:t>
              </a:r>
              <a:endParaRPr sz="1100" dirty="0">
                <a:latin typeface="Calibri" panose="020F0502020204030204" pitchFamily="34" charset="0"/>
                <a:cs typeface="Calibri" panose="020F0502020204030204" pitchFamily="34" charset="0"/>
              </a:endParaRPr>
            </a:p>
          </p:txBody>
        </p:sp>
        <p:sp>
          <p:nvSpPr>
            <p:cNvPr id="345" name="Google Shape;345;g110126bd8df_0_115"/>
            <p:cNvSpPr/>
            <p:nvPr/>
          </p:nvSpPr>
          <p:spPr>
            <a:xfrm>
              <a:off x="7522287" y="5995083"/>
              <a:ext cx="1471500" cy="324300"/>
            </a:xfrm>
            <a:prstGeom prst="rect">
              <a:avLst/>
            </a:prstGeom>
            <a:noFill/>
            <a:ln>
              <a:noFill/>
            </a:ln>
          </p:spPr>
          <p:txBody>
            <a:bodyPr spcFirstLastPara="1" wrap="square" lIns="38100" tIns="38100" rIns="38100" bIns="38100" anchor="ctr" anchorCtr="0">
              <a:noAutofit/>
            </a:bodyPr>
            <a:lstStyle/>
            <a:p>
              <a:pPr marL="0" marR="0" lvl="0" indent="0" algn="l" rtl="0">
                <a:lnSpc>
                  <a:spcPct val="90000"/>
                </a:lnSpc>
                <a:spcBef>
                  <a:spcPts val="0"/>
                </a:spcBef>
                <a:spcAft>
                  <a:spcPts val="0"/>
                </a:spcAft>
                <a:buNone/>
              </a:pPr>
              <a:r>
                <a:rPr lang="en-US" sz="1200" dirty="0">
                  <a:solidFill>
                    <a:schemeClr val="lt1"/>
                  </a:solidFill>
                  <a:latin typeface="Calibri" panose="020F0502020204030204" pitchFamily="34" charset="0"/>
                  <a:cs typeface="Calibri" panose="020F0502020204030204" pitchFamily="34" charset="0"/>
                  <a:sym typeface="Arial"/>
                </a:rPr>
                <a:t>PIs are notified</a:t>
              </a:r>
              <a:endParaRPr sz="1100" dirty="0">
                <a:latin typeface="Calibri" panose="020F0502020204030204" pitchFamily="34" charset="0"/>
                <a:cs typeface="Calibri" panose="020F0502020204030204" pitchFamily="34" charset="0"/>
              </a:endParaRPr>
            </a:p>
          </p:txBody>
        </p:sp>
        <p:cxnSp>
          <p:nvCxnSpPr>
            <p:cNvPr id="346" name="Google Shape;346;g110126bd8df_0_115"/>
            <p:cNvCxnSpPr/>
            <p:nvPr/>
          </p:nvCxnSpPr>
          <p:spPr>
            <a:xfrm rot="10800000">
              <a:off x="652989" y="1791523"/>
              <a:ext cx="0" cy="2091000"/>
            </a:xfrm>
            <a:prstGeom prst="straightConnector1">
              <a:avLst/>
            </a:prstGeom>
            <a:noFill/>
            <a:ln w="25400" cap="flat" cmpd="sng">
              <a:solidFill>
                <a:srgbClr val="42CC4B"/>
              </a:solidFill>
              <a:prstDash val="solid"/>
              <a:miter lim="400000"/>
              <a:headEnd type="none" w="sm" len="sm"/>
              <a:tailEnd type="none" w="sm" len="sm"/>
            </a:ln>
          </p:spPr>
        </p:cxnSp>
        <p:cxnSp>
          <p:nvCxnSpPr>
            <p:cNvPr id="347" name="Google Shape;347;g110126bd8df_0_115"/>
            <p:cNvCxnSpPr/>
            <p:nvPr/>
          </p:nvCxnSpPr>
          <p:spPr>
            <a:xfrm rot="10800000">
              <a:off x="1841878" y="2101303"/>
              <a:ext cx="0" cy="1770900"/>
            </a:xfrm>
            <a:prstGeom prst="straightConnector1">
              <a:avLst/>
            </a:prstGeom>
            <a:noFill/>
            <a:ln w="25400" cap="flat" cmpd="sng">
              <a:solidFill>
                <a:srgbClr val="00882B"/>
              </a:solidFill>
              <a:prstDash val="solid"/>
              <a:miter lim="400000"/>
              <a:headEnd type="none" w="sm" len="sm"/>
              <a:tailEnd type="none" w="sm" len="sm"/>
            </a:ln>
          </p:spPr>
        </p:cxnSp>
        <p:cxnSp>
          <p:nvCxnSpPr>
            <p:cNvPr id="348" name="Google Shape;348;g110126bd8df_0_115"/>
            <p:cNvCxnSpPr/>
            <p:nvPr/>
          </p:nvCxnSpPr>
          <p:spPr>
            <a:xfrm rot="10800000">
              <a:off x="3343878" y="2635289"/>
              <a:ext cx="0" cy="1237500"/>
            </a:xfrm>
            <a:prstGeom prst="straightConnector1">
              <a:avLst/>
            </a:prstGeom>
            <a:noFill/>
            <a:ln w="25400" cap="flat" cmpd="sng">
              <a:solidFill>
                <a:srgbClr val="627F68"/>
              </a:solidFill>
              <a:prstDash val="solid"/>
              <a:miter lim="400000"/>
              <a:headEnd type="none" w="sm" len="sm"/>
              <a:tailEnd type="none" w="sm" len="sm"/>
            </a:ln>
          </p:spPr>
        </p:cxnSp>
        <p:cxnSp>
          <p:nvCxnSpPr>
            <p:cNvPr id="349" name="Google Shape;349;g110126bd8df_0_115"/>
            <p:cNvCxnSpPr/>
            <p:nvPr/>
          </p:nvCxnSpPr>
          <p:spPr>
            <a:xfrm rot="10800000">
              <a:off x="8303957" y="4196058"/>
              <a:ext cx="0" cy="1746000"/>
            </a:xfrm>
            <a:prstGeom prst="straightConnector1">
              <a:avLst/>
            </a:prstGeom>
            <a:noFill/>
            <a:ln w="25400" cap="flat" cmpd="sng">
              <a:solidFill>
                <a:srgbClr val="942192"/>
              </a:solidFill>
              <a:prstDash val="solid"/>
              <a:miter lim="400000"/>
              <a:headEnd type="none" w="sm" len="sm"/>
              <a:tailEnd type="none" w="sm" len="sm"/>
            </a:ln>
          </p:spPr>
        </p:cxnSp>
        <p:cxnSp>
          <p:nvCxnSpPr>
            <p:cNvPr id="350" name="Google Shape;350;g110126bd8df_0_115"/>
            <p:cNvCxnSpPr/>
            <p:nvPr/>
          </p:nvCxnSpPr>
          <p:spPr>
            <a:xfrm rot="10800000">
              <a:off x="5937753" y="3414586"/>
              <a:ext cx="0" cy="454200"/>
            </a:xfrm>
            <a:prstGeom prst="straightConnector1">
              <a:avLst/>
            </a:prstGeom>
            <a:noFill/>
            <a:ln>
              <a:noFill/>
            </a:ln>
          </p:spPr>
        </p:cxnSp>
        <p:cxnSp>
          <p:nvCxnSpPr>
            <p:cNvPr id="351" name="Google Shape;351;g110126bd8df_0_115"/>
            <p:cNvCxnSpPr/>
            <p:nvPr/>
          </p:nvCxnSpPr>
          <p:spPr>
            <a:xfrm rot="10800000">
              <a:off x="4721616" y="2960386"/>
              <a:ext cx="0" cy="908400"/>
            </a:xfrm>
            <a:prstGeom prst="straightConnector1">
              <a:avLst/>
            </a:prstGeom>
            <a:noFill/>
            <a:ln>
              <a:noFill/>
            </a:ln>
          </p:spPr>
        </p:cxnSp>
        <p:cxnSp>
          <p:nvCxnSpPr>
            <p:cNvPr id="352" name="Google Shape;352;g110126bd8df_0_115"/>
            <p:cNvCxnSpPr/>
            <p:nvPr/>
          </p:nvCxnSpPr>
          <p:spPr>
            <a:xfrm rot="10800000">
              <a:off x="7425990" y="4195982"/>
              <a:ext cx="0" cy="1462200"/>
            </a:xfrm>
            <a:prstGeom prst="straightConnector1">
              <a:avLst/>
            </a:prstGeom>
            <a:noFill/>
            <a:ln w="25400" cap="flat" cmpd="sng">
              <a:solidFill>
                <a:srgbClr val="942192"/>
              </a:solidFill>
              <a:prstDash val="solid"/>
              <a:miter lim="400000"/>
              <a:headEnd type="none" w="sm" len="sm"/>
              <a:tailEnd type="none" w="sm" len="sm"/>
            </a:ln>
          </p:spPr>
        </p:cxnSp>
        <p:cxnSp>
          <p:nvCxnSpPr>
            <p:cNvPr id="353" name="Google Shape;353;g110126bd8df_0_115"/>
            <p:cNvCxnSpPr/>
            <p:nvPr/>
          </p:nvCxnSpPr>
          <p:spPr>
            <a:xfrm rot="10800000">
              <a:off x="6656121" y="4195981"/>
              <a:ext cx="0" cy="926700"/>
            </a:xfrm>
            <a:prstGeom prst="straightConnector1">
              <a:avLst/>
            </a:prstGeom>
            <a:noFill/>
            <a:ln>
              <a:noFill/>
            </a:ln>
          </p:spPr>
        </p:cxnSp>
        <p:sp>
          <p:nvSpPr>
            <p:cNvPr id="354" name="Google Shape;354;g110126bd8df_0_115"/>
            <p:cNvSpPr/>
            <p:nvPr/>
          </p:nvSpPr>
          <p:spPr>
            <a:xfrm>
              <a:off x="5032122" y="2994751"/>
              <a:ext cx="3470400" cy="545700"/>
            </a:xfrm>
            <a:prstGeom prst="rect">
              <a:avLst/>
            </a:prstGeom>
            <a:noFill/>
            <a:ln>
              <a:noFill/>
            </a:ln>
          </p:spPr>
          <p:txBody>
            <a:bodyPr spcFirstLastPara="1" wrap="square" lIns="38100" tIns="38100" rIns="38100" bIns="38100" anchor="ctr" anchorCtr="0">
              <a:noAutofit/>
            </a:bodyPr>
            <a:lstStyle/>
            <a:p>
              <a:pPr marL="0" marR="0" lvl="0" indent="0" algn="l" rtl="0">
                <a:lnSpc>
                  <a:spcPct val="90000"/>
                </a:lnSpc>
                <a:spcBef>
                  <a:spcPts val="0"/>
                </a:spcBef>
                <a:spcAft>
                  <a:spcPts val="0"/>
                </a:spcAft>
                <a:buNone/>
              </a:pPr>
              <a:r>
                <a:rPr lang="en-US" sz="1200" dirty="0">
                  <a:solidFill>
                    <a:schemeClr val="lt1"/>
                  </a:solidFill>
                  <a:latin typeface="Calibri" panose="020F0502020204030204" pitchFamily="34" charset="0"/>
                  <a:cs typeface="Calibri" panose="020F0502020204030204" pitchFamily="34" charset="0"/>
                  <a:sym typeface="Arial"/>
                </a:rPr>
                <a:t>Panels convene to discuss and rank proposals</a:t>
              </a:r>
              <a:endParaRPr sz="1100" dirty="0">
                <a:latin typeface="Calibri" panose="020F0502020204030204" pitchFamily="34" charset="0"/>
                <a:cs typeface="Calibri" panose="020F0502020204030204" pitchFamily="34" charset="0"/>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110126bd8df_0_140"/>
          <p:cNvSpPr txBox="1">
            <a:spLocks noGrp="1"/>
          </p:cNvSpPr>
          <p:nvPr>
            <p:ph type="title"/>
          </p:nvPr>
        </p:nvSpPr>
        <p:spPr>
          <a:xfrm>
            <a:off x="305720" y="273844"/>
            <a:ext cx="60729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venir"/>
              <a:buNone/>
            </a:pPr>
            <a:r>
              <a:rPr lang="en-US" b="0" dirty="0">
                <a:solidFill>
                  <a:srgbClr val="FFFF00"/>
                </a:solidFill>
                <a:latin typeface="Avenir Book" panose="02000503020000020003" pitchFamily="2" charset="0"/>
                <a:ea typeface="Avenir"/>
                <a:cs typeface="Calibri" panose="020F0502020204030204" pitchFamily="34" charset="0"/>
                <a:sym typeface="Avenir"/>
              </a:rPr>
              <a:t>Merit Review Criteria</a:t>
            </a:r>
            <a:endParaRPr b="0" dirty="0">
              <a:solidFill>
                <a:srgbClr val="FFFF00"/>
              </a:solidFill>
              <a:latin typeface="Avenir Book" panose="02000503020000020003" pitchFamily="2" charset="0"/>
              <a:cs typeface="Calibri" panose="020F0502020204030204" pitchFamily="34" charset="0"/>
            </a:endParaRPr>
          </a:p>
        </p:txBody>
      </p:sp>
      <p:sp>
        <p:nvSpPr>
          <p:cNvPr id="361" name="Google Shape;361;g110126bd8df_0_140"/>
          <p:cNvSpPr txBox="1">
            <a:spLocks noGrp="1"/>
          </p:cNvSpPr>
          <p:nvPr>
            <p:ph type="body" idx="1"/>
          </p:nvPr>
        </p:nvSpPr>
        <p:spPr>
          <a:xfrm>
            <a:off x="324558" y="1369219"/>
            <a:ext cx="5301300" cy="3263400"/>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chemeClr val="lt1"/>
              </a:buClr>
              <a:buSzPts val="2400"/>
              <a:buChar char="•"/>
            </a:pPr>
            <a:r>
              <a:rPr lang="en-US" sz="2400" b="1" dirty="0">
                <a:latin typeface="Avenir Book" panose="02000503020000020003" pitchFamily="2" charset="0"/>
                <a:ea typeface="Avenir"/>
                <a:cs typeface="Calibri" panose="020F0502020204030204" pitchFamily="34" charset="0"/>
                <a:sym typeface="Avenir"/>
              </a:rPr>
              <a:t>Intellectual Merit </a:t>
            </a:r>
            <a:r>
              <a:rPr lang="en-US" sz="2400" b="1" dirty="0">
                <a:solidFill>
                  <a:srgbClr val="C69F00"/>
                </a:solidFill>
                <a:latin typeface="Avenir Book" panose="02000503020000020003" pitchFamily="2" charset="0"/>
                <a:ea typeface="Avenir"/>
                <a:cs typeface="Calibri" panose="020F0502020204030204" pitchFamily="34" charset="0"/>
                <a:sym typeface="Avenir"/>
              </a:rPr>
              <a:t>(IM)</a:t>
            </a:r>
            <a:r>
              <a:rPr lang="en-US" b="1" dirty="0">
                <a:latin typeface="Avenir Book" panose="02000503020000020003" pitchFamily="2" charset="0"/>
                <a:ea typeface="Avenir"/>
                <a:cs typeface="Calibri" panose="020F0502020204030204" pitchFamily="34" charset="0"/>
                <a:sym typeface="Avenir"/>
              </a:rPr>
              <a:t>:</a:t>
            </a:r>
            <a:br>
              <a:rPr lang="en-US" dirty="0">
                <a:latin typeface="Avenir Book" panose="02000503020000020003" pitchFamily="2" charset="0"/>
                <a:ea typeface="Avenir"/>
                <a:cs typeface="Calibri" panose="020F0502020204030204" pitchFamily="34" charset="0"/>
                <a:sym typeface="Avenir"/>
              </a:rPr>
            </a:br>
            <a:r>
              <a:rPr lang="en-US" dirty="0">
                <a:latin typeface="Avenir Book" panose="02000503020000020003" pitchFamily="2" charset="0"/>
                <a:ea typeface="Avenir"/>
                <a:cs typeface="Calibri" panose="020F0502020204030204" pitchFamily="34" charset="0"/>
                <a:sym typeface="Avenir"/>
              </a:rPr>
              <a:t>	the potential to advance 	knowledge</a:t>
            </a:r>
            <a:endParaRPr dirty="0">
              <a:latin typeface="Avenir Book" panose="02000503020000020003" pitchFamily="2" charset="0"/>
              <a:cs typeface="Calibri" panose="020F0502020204030204" pitchFamily="34" charset="0"/>
            </a:endParaRPr>
          </a:p>
          <a:p>
            <a:pPr marL="177800" lvl="0" indent="-38100" algn="l" rtl="0">
              <a:lnSpc>
                <a:spcPct val="90000"/>
              </a:lnSpc>
              <a:spcBef>
                <a:spcPts val="800"/>
              </a:spcBef>
              <a:spcAft>
                <a:spcPts val="0"/>
              </a:spcAft>
              <a:buClr>
                <a:schemeClr val="lt1"/>
              </a:buClr>
              <a:buSzPts val="2100"/>
              <a:buNone/>
            </a:pPr>
            <a:endParaRPr dirty="0">
              <a:latin typeface="Avenir Book" panose="02000503020000020003" pitchFamily="2" charset="0"/>
              <a:ea typeface="Avenir"/>
              <a:cs typeface="Calibri" panose="020F0502020204030204" pitchFamily="34" charset="0"/>
              <a:sym typeface="Avenir"/>
            </a:endParaRPr>
          </a:p>
          <a:p>
            <a:pPr marL="177800" lvl="0" indent="-177800" algn="l" rtl="0">
              <a:lnSpc>
                <a:spcPct val="90000"/>
              </a:lnSpc>
              <a:spcBef>
                <a:spcPts val="800"/>
              </a:spcBef>
              <a:spcAft>
                <a:spcPts val="0"/>
              </a:spcAft>
              <a:buClr>
                <a:schemeClr val="lt1"/>
              </a:buClr>
              <a:buSzPts val="2400"/>
              <a:buChar char="•"/>
            </a:pPr>
            <a:r>
              <a:rPr lang="en-US" sz="2400" b="1" dirty="0">
                <a:latin typeface="Avenir Book" panose="02000503020000020003" pitchFamily="2" charset="0"/>
                <a:ea typeface="Avenir"/>
                <a:cs typeface="Calibri" panose="020F0502020204030204" pitchFamily="34" charset="0"/>
                <a:sym typeface="Avenir"/>
              </a:rPr>
              <a:t>Broader Impacts </a:t>
            </a:r>
            <a:r>
              <a:rPr lang="en-US" sz="2400" b="1" dirty="0">
                <a:solidFill>
                  <a:srgbClr val="05AEE7"/>
                </a:solidFill>
                <a:latin typeface="Avenir Book" panose="02000503020000020003" pitchFamily="2" charset="0"/>
                <a:ea typeface="Avenir"/>
                <a:cs typeface="Calibri" panose="020F0502020204030204" pitchFamily="34" charset="0"/>
                <a:sym typeface="Avenir"/>
              </a:rPr>
              <a:t>(BI)</a:t>
            </a:r>
            <a:r>
              <a:rPr lang="en-US" b="1" dirty="0">
                <a:latin typeface="Avenir Book" panose="02000503020000020003" pitchFamily="2" charset="0"/>
                <a:ea typeface="Avenir"/>
                <a:cs typeface="Calibri" panose="020F0502020204030204" pitchFamily="34" charset="0"/>
                <a:sym typeface="Avenir"/>
              </a:rPr>
              <a:t>:</a:t>
            </a:r>
            <a:br>
              <a:rPr lang="en-US" dirty="0">
                <a:latin typeface="Avenir Book" panose="02000503020000020003" pitchFamily="2" charset="0"/>
                <a:ea typeface="Avenir"/>
                <a:cs typeface="Calibri" panose="020F0502020204030204" pitchFamily="34" charset="0"/>
                <a:sym typeface="Avenir"/>
              </a:rPr>
            </a:br>
            <a:r>
              <a:rPr lang="en-US" dirty="0">
                <a:latin typeface="Avenir Book" panose="02000503020000020003" pitchFamily="2" charset="0"/>
                <a:ea typeface="Avenir"/>
                <a:cs typeface="Calibri" panose="020F0502020204030204" pitchFamily="34" charset="0"/>
                <a:sym typeface="Avenir"/>
              </a:rPr>
              <a:t>	the potential to benefit society and </a:t>
            </a:r>
            <a:br>
              <a:rPr lang="en-US" dirty="0">
                <a:latin typeface="Avenir Book" panose="02000503020000020003" pitchFamily="2" charset="0"/>
                <a:ea typeface="Avenir"/>
                <a:cs typeface="Calibri" panose="020F0502020204030204" pitchFamily="34" charset="0"/>
                <a:sym typeface="Avenir"/>
              </a:rPr>
            </a:br>
            <a:r>
              <a:rPr lang="en-US" dirty="0">
                <a:latin typeface="Avenir Book" panose="02000503020000020003" pitchFamily="2" charset="0"/>
                <a:ea typeface="Avenir"/>
                <a:cs typeface="Calibri" panose="020F0502020204030204" pitchFamily="34" charset="0"/>
                <a:sym typeface="Avenir"/>
              </a:rPr>
              <a:t>	contribute to the achievement of </a:t>
            </a:r>
            <a:br>
              <a:rPr lang="en-US" dirty="0">
                <a:latin typeface="Avenir Book" panose="02000503020000020003" pitchFamily="2" charset="0"/>
                <a:ea typeface="Avenir"/>
                <a:cs typeface="Calibri" panose="020F0502020204030204" pitchFamily="34" charset="0"/>
                <a:sym typeface="Avenir"/>
              </a:rPr>
            </a:br>
            <a:r>
              <a:rPr lang="en-US" dirty="0">
                <a:latin typeface="Avenir Book" panose="02000503020000020003" pitchFamily="2" charset="0"/>
                <a:ea typeface="Avenir"/>
                <a:cs typeface="Calibri" panose="020F0502020204030204" pitchFamily="34" charset="0"/>
                <a:sym typeface="Avenir"/>
              </a:rPr>
              <a:t>	specific, desired societal outcomes</a:t>
            </a:r>
            <a:endParaRPr dirty="0">
              <a:latin typeface="Avenir Book" panose="02000503020000020003" pitchFamily="2" charset="0"/>
              <a:cs typeface="Calibri" panose="020F0502020204030204" pitchFamily="34" charset="0"/>
            </a:endParaRPr>
          </a:p>
          <a:p>
            <a:pPr marL="177800" lvl="0" indent="-38100" algn="l" rtl="0">
              <a:lnSpc>
                <a:spcPct val="90000"/>
              </a:lnSpc>
              <a:spcBef>
                <a:spcPts val="800"/>
              </a:spcBef>
              <a:spcAft>
                <a:spcPts val="0"/>
              </a:spcAft>
              <a:buClr>
                <a:schemeClr val="lt1"/>
              </a:buClr>
              <a:buSzPts val="2100"/>
              <a:buNone/>
            </a:pPr>
            <a:endParaRPr dirty="0">
              <a:latin typeface="Avenir"/>
              <a:ea typeface="Avenir"/>
              <a:cs typeface="Avenir"/>
              <a:sym typeface="Avenir"/>
            </a:endParaRPr>
          </a:p>
        </p:txBody>
      </p:sp>
      <p:pic>
        <p:nvPicPr>
          <p:cNvPr id="362" name="Google Shape;362;g110126bd8df_0_140"/>
          <p:cNvPicPr preferRelativeResize="0"/>
          <p:nvPr/>
        </p:nvPicPr>
        <p:blipFill rotWithShape="1">
          <a:blip r:embed="rId3">
            <a:alphaModFix/>
          </a:blip>
          <a:srcRect/>
          <a:stretch/>
        </p:blipFill>
        <p:spPr>
          <a:xfrm>
            <a:off x="5933661" y="583302"/>
            <a:ext cx="2737403" cy="3765625"/>
          </a:xfrm>
          <a:prstGeom prst="rect">
            <a:avLst/>
          </a:prstGeom>
          <a:noFill/>
          <a:ln>
            <a:noFill/>
          </a:ln>
        </p:spPr>
      </p:pic>
      <p:sp>
        <p:nvSpPr>
          <p:cNvPr id="364" name="Google Shape;364;g110126bd8df_0_140"/>
          <p:cNvSpPr txBox="1"/>
          <p:nvPr/>
        </p:nvSpPr>
        <p:spPr>
          <a:xfrm>
            <a:off x="1353300" y="4185596"/>
            <a:ext cx="64374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dirty="0">
                <a:solidFill>
                  <a:srgbClr val="FFFF00"/>
                </a:solidFill>
                <a:latin typeface="Avenir Book" panose="02000503020000020003" pitchFamily="2" charset="0"/>
                <a:ea typeface="Calibri"/>
                <a:cs typeface="Calibri" panose="020F0502020204030204" pitchFamily="34" charset="0"/>
                <a:sym typeface="Calibri"/>
              </a:rPr>
              <a:t>More information on Merit Review: https://</a:t>
            </a:r>
            <a:r>
              <a:rPr lang="en-US" sz="1400" dirty="0" err="1">
                <a:solidFill>
                  <a:srgbClr val="FFFF00"/>
                </a:solidFill>
                <a:latin typeface="Avenir Book" panose="02000503020000020003" pitchFamily="2" charset="0"/>
                <a:ea typeface="Calibri"/>
                <a:cs typeface="Calibri" panose="020F0502020204030204" pitchFamily="34" charset="0"/>
                <a:sym typeface="Calibri"/>
              </a:rPr>
              <a:t>www.nsf.gov</a:t>
            </a:r>
            <a:r>
              <a:rPr lang="en-US" sz="1400" dirty="0">
                <a:solidFill>
                  <a:srgbClr val="FFFF00"/>
                </a:solidFill>
                <a:latin typeface="Avenir Book" panose="02000503020000020003" pitchFamily="2" charset="0"/>
                <a:ea typeface="Calibri"/>
                <a:cs typeface="Calibri" panose="020F0502020204030204" pitchFamily="34" charset="0"/>
                <a:sym typeface="Calibri"/>
              </a:rPr>
              <a:t>/</a:t>
            </a:r>
            <a:r>
              <a:rPr lang="en-US" sz="1400" dirty="0" err="1">
                <a:solidFill>
                  <a:srgbClr val="FFFF00"/>
                </a:solidFill>
                <a:latin typeface="Avenir Book" panose="02000503020000020003" pitchFamily="2" charset="0"/>
                <a:ea typeface="Calibri"/>
                <a:cs typeface="Calibri" panose="020F0502020204030204" pitchFamily="34" charset="0"/>
                <a:sym typeface="Calibri"/>
              </a:rPr>
              <a:t>bfa</a:t>
            </a:r>
            <a:r>
              <a:rPr lang="en-US" sz="1400" dirty="0">
                <a:solidFill>
                  <a:srgbClr val="FFFF00"/>
                </a:solidFill>
                <a:latin typeface="Avenir Book" panose="02000503020000020003" pitchFamily="2" charset="0"/>
                <a:ea typeface="Calibri"/>
                <a:cs typeface="Calibri" panose="020F0502020204030204" pitchFamily="34" charset="0"/>
                <a:sym typeface="Calibri"/>
              </a:rPr>
              <a:t>/</a:t>
            </a:r>
            <a:r>
              <a:rPr lang="en-US" sz="1400" dirty="0" err="1">
                <a:solidFill>
                  <a:srgbClr val="FFFF00"/>
                </a:solidFill>
                <a:latin typeface="Avenir Book" panose="02000503020000020003" pitchFamily="2" charset="0"/>
                <a:ea typeface="Calibri"/>
                <a:cs typeface="Calibri" panose="020F0502020204030204" pitchFamily="34" charset="0"/>
                <a:sym typeface="Calibri"/>
              </a:rPr>
              <a:t>dias</a:t>
            </a:r>
            <a:r>
              <a:rPr lang="en-US" sz="1400" dirty="0">
                <a:solidFill>
                  <a:srgbClr val="FFFF00"/>
                </a:solidFill>
                <a:latin typeface="Avenir Book" panose="02000503020000020003" pitchFamily="2" charset="0"/>
                <a:ea typeface="Calibri"/>
                <a:cs typeface="Calibri" panose="020F0502020204030204" pitchFamily="34" charset="0"/>
                <a:sym typeface="Calibri"/>
              </a:rPr>
              <a:t>/policy/</a:t>
            </a:r>
            <a:r>
              <a:rPr lang="en-US" sz="1400" dirty="0" err="1">
                <a:solidFill>
                  <a:srgbClr val="FFFF00"/>
                </a:solidFill>
                <a:latin typeface="Avenir Book" panose="02000503020000020003" pitchFamily="2" charset="0"/>
                <a:ea typeface="Calibri"/>
                <a:cs typeface="Calibri" panose="020F0502020204030204" pitchFamily="34" charset="0"/>
                <a:sym typeface="Calibri"/>
              </a:rPr>
              <a:t>merit_review</a:t>
            </a:r>
            <a:r>
              <a:rPr lang="en-US" sz="1400" dirty="0">
                <a:solidFill>
                  <a:srgbClr val="FFFF00"/>
                </a:solidFill>
                <a:latin typeface="Avenir Book" panose="02000503020000020003" pitchFamily="2" charset="0"/>
                <a:ea typeface="Calibri"/>
                <a:cs typeface="Calibri" panose="020F0502020204030204" pitchFamily="34" charset="0"/>
                <a:sym typeface="Calibri"/>
              </a:rPr>
              <a:t>/</a:t>
            </a:r>
            <a:endParaRPr sz="1100" dirty="0">
              <a:latin typeface="Avenir Book" panose="02000503020000020003" pitchFamily="2" charset="0"/>
              <a:cs typeface="Calibri" panose="020F0502020204030204" pitchFamily="34" charset="0"/>
            </a:endParaRPr>
          </a:p>
          <a:p>
            <a:pPr marL="0" marR="0" lvl="0" indent="0" algn="l" rtl="0">
              <a:spcBef>
                <a:spcPts val="0"/>
              </a:spcBef>
              <a:spcAft>
                <a:spcPts val="0"/>
              </a:spcAft>
              <a:buNone/>
            </a:pPr>
            <a:endParaRPr sz="1400" dirty="0">
              <a:solidFill>
                <a:srgbClr val="FFFF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10126bd8df_0_149"/>
          <p:cNvSpPr txBox="1">
            <a:spLocks noGrp="1"/>
          </p:cNvSpPr>
          <p:nvPr>
            <p:ph type="title"/>
          </p:nvPr>
        </p:nvSpPr>
        <p:spPr>
          <a:xfrm>
            <a:off x="206567" y="9211"/>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b="0" dirty="0">
                <a:solidFill>
                  <a:srgbClr val="FFFF00"/>
                </a:solidFill>
                <a:latin typeface="Avenir Book" panose="02000503020000020003" pitchFamily="2" charset="0"/>
                <a:cs typeface="Calibri" panose="020F0502020204030204" pitchFamily="34" charset="0"/>
              </a:rPr>
              <a:t>What are the five Review Elements?</a:t>
            </a:r>
            <a:endParaRPr b="0" dirty="0">
              <a:solidFill>
                <a:srgbClr val="FFFF00"/>
              </a:solidFill>
              <a:latin typeface="Avenir Book" panose="02000503020000020003" pitchFamily="2" charset="0"/>
              <a:cs typeface="Calibri" panose="020F0502020204030204" pitchFamily="34" charset="0"/>
            </a:endParaRPr>
          </a:p>
        </p:txBody>
      </p:sp>
      <p:sp>
        <p:nvSpPr>
          <p:cNvPr id="371" name="Google Shape;371;g110126bd8df_0_149"/>
          <p:cNvSpPr txBox="1">
            <a:spLocks noGrp="1"/>
          </p:cNvSpPr>
          <p:nvPr>
            <p:ph type="body" idx="1"/>
          </p:nvPr>
        </p:nvSpPr>
        <p:spPr>
          <a:xfrm>
            <a:off x="206567" y="1654123"/>
            <a:ext cx="8865900" cy="3364800"/>
          </a:xfrm>
          <a:prstGeom prst="rect">
            <a:avLst/>
          </a:prstGeom>
          <a:noFill/>
          <a:ln>
            <a:noFill/>
          </a:ln>
        </p:spPr>
        <p:txBody>
          <a:bodyPr spcFirstLastPara="1" wrap="square" lIns="68575" tIns="34275" rIns="68575" bIns="34275" anchor="t" anchorCtr="0">
            <a:normAutofit/>
          </a:bodyPr>
          <a:lstStyle/>
          <a:p>
            <a:pPr marL="381000" lvl="0" indent="-374650" algn="l" rtl="0">
              <a:lnSpc>
                <a:spcPct val="90000"/>
              </a:lnSpc>
              <a:spcBef>
                <a:spcPts val="0"/>
              </a:spcBef>
              <a:spcAft>
                <a:spcPts val="0"/>
              </a:spcAft>
              <a:buClr>
                <a:schemeClr val="lt1"/>
              </a:buClr>
              <a:buSzPts val="2100"/>
              <a:buFont typeface="Calibri"/>
              <a:buAutoNum type="arabicPeriod"/>
            </a:pPr>
            <a:r>
              <a:rPr lang="en-US" dirty="0">
                <a:latin typeface="Avenir Book" panose="02000503020000020003" pitchFamily="2" charset="0"/>
                <a:ea typeface="Avenir"/>
                <a:cs typeface="Calibri" panose="020F0502020204030204" pitchFamily="34" charset="0"/>
                <a:sym typeface="Avenir"/>
              </a:rPr>
              <a:t>Will the work advance knowledge, and benefit society?</a:t>
            </a:r>
            <a:endParaRPr dirty="0">
              <a:latin typeface="Avenir Book" panose="02000503020000020003" pitchFamily="2" charset="0"/>
              <a:cs typeface="Calibri" panose="020F0502020204030204" pitchFamily="34" charset="0"/>
            </a:endParaRPr>
          </a:p>
          <a:p>
            <a:pPr marL="381000" lvl="0" indent="-374650" algn="l" rtl="0">
              <a:lnSpc>
                <a:spcPct val="90000"/>
              </a:lnSpc>
              <a:spcBef>
                <a:spcPts val="2600"/>
              </a:spcBef>
              <a:spcAft>
                <a:spcPts val="0"/>
              </a:spcAft>
              <a:buClr>
                <a:schemeClr val="lt1"/>
              </a:buClr>
              <a:buSzPts val="2100"/>
              <a:buFont typeface="Calibri"/>
              <a:buAutoNum type="arabicPeriod"/>
            </a:pPr>
            <a:r>
              <a:rPr lang="en-US" dirty="0">
                <a:latin typeface="Avenir Book" panose="02000503020000020003" pitchFamily="2" charset="0"/>
                <a:ea typeface="Avenir"/>
                <a:cs typeface="Calibri" panose="020F0502020204030204" pitchFamily="34" charset="0"/>
                <a:sym typeface="Avenir"/>
              </a:rPr>
              <a:t>Is the work creative? even potentially transformative?</a:t>
            </a:r>
            <a:endParaRPr dirty="0">
              <a:latin typeface="Avenir Book" panose="02000503020000020003" pitchFamily="2" charset="0"/>
              <a:cs typeface="Calibri" panose="020F0502020204030204" pitchFamily="34" charset="0"/>
            </a:endParaRPr>
          </a:p>
          <a:p>
            <a:pPr marL="381000" lvl="0" indent="-374650" algn="l" rtl="0">
              <a:lnSpc>
                <a:spcPct val="90000"/>
              </a:lnSpc>
              <a:spcBef>
                <a:spcPts val="2600"/>
              </a:spcBef>
              <a:spcAft>
                <a:spcPts val="0"/>
              </a:spcAft>
              <a:buClr>
                <a:schemeClr val="lt1"/>
              </a:buClr>
              <a:buSzPts val="2100"/>
              <a:buFont typeface="Calibri"/>
              <a:buAutoNum type="arabicPeriod"/>
            </a:pPr>
            <a:r>
              <a:rPr lang="en-US" dirty="0">
                <a:latin typeface="Avenir Book" panose="02000503020000020003" pitchFamily="2" charset="0"/>
                <a:ea typeface="Avenir"/>
                <a:cs typeface="Calibri" panose="020F0502020204030204" pitchFamily="34" charset="0"/>
                <a:sym typeface="Avenir"/>
              </a:rPr>
              <a:t>Does the work plan make sense? Will they know if they’re successful?</a:t>
            </a:r>
            <a:endParaRPr dirty="0">
              <a:latin typeface="Avenir Book" panose="02000503020000020003" pitchFamily="2" charset="0"/>
              <a:cs typeface="Calibri" panose="020F0502020204030204" pitchFamily="34" charset="0"/>
            </a:endParaRPr>
          </a:p>
          <a:p>
            <a:pPr marL="381000" lvl="0" indent="-374650" algn="l" rtl="0">
              <a:lnSpc>
                <a:spcPct val="90000"/>
              </a:lnSpc>
              <a:spcBef>
                <a:spcPts val="2600"/>
              </a:spcBef>
              <a:spcAft>
                <a:spcPts val="0"/>
              </a:spcAft>
              <a:buClr>
                <a:schemeClr val="lt1"/>
              </a:buClr>
              <a:buSzPts val="2100"/>
              <a:buFont typeface="Calibri"/>
              <a:buAutoNum type="arabicPeriod"/>
            </a:pPr>
            <a:r>
              <a:rPr lang="en-US" dirty="0">
                <a:latin typeface="Avenir Book" panose="02000503020000020003" pitchFamily="2" charset="0"/>
                <a:ea typeface="Avenir"/>
                <a:cs typeface="Calibri" panose="020F0502020204030204" pitchFamily="34" charset="0"/>
                <a:sym typeface="Avenir"/>
              </a:rPr>
              <a:t>Is the team qualified to do what they propose?</a:t>
            </a:r>
            <a:endParaRPr dirty="0">
              <a:latin typeface="Avenir Book" panose="02000503020000020003" pitchFamily="2" charset="0"/>
              <a:cs typeface="Calibri" panose="020F0502020204030204" pitchFamily="34" charset="0"/>
            </a:endParaRPr>
          </a:p>
          <a:p>
            <a:pPr marL="381000" lvl="0" indent="-374650" algn="l" rtl="0">
              <a:lnSpc>
                <a:spcPct val="90000"/>
              </a:lnSpc>
              <a:spcBef>
                <a:spcPts val="2600"/>
              </a:spcBef>
              <a:spcAft>
                <a:spcPts val="0"/>
              </a:spcAft>
              <a:buClr>
                <a:schemeClr val="lt1"/>
              </a:buClr>
              <a:buSzPts val="2100"/>
              <a:buFont typeface="Calibri"/>
              <a:buAutoNum type="arabicPeriod"/>
            </a:pPr>
            <a:r>
              <a:rPr lang="en-US" dirty="0">
                <a:latin typeface="Avenir Book" panose="02000503020000020003" pitchFamily="2" charset="0"/>
                <a:ea typeface="Avenir"/>
                <a:cs typeface="Calibri" panose="020F0502020204030204" pitchFamily="34" charset="0"/>
                <a:sym typeface="Avenir"/>
              </a:rPr>
              <a:t>Do they have the right lab, or know the right people?</a:t>
            </a:r>
            <a:endParaRPr dirty="0">
              <a:latin typeface="Avenir Book" panose="02000503020000020003" pitchFamily="2" charset="0"/>
              <a:cs typeface="Calibri" panose="020F0502020204030204" pitchFamily="34" charset="0"/>
            </a:endParaRPr>
          </a:p>
        </p:txBody>
      </p:sp>
      <p:cxnSp>
        <p:nvCxnSpPr>
          <p:cNvPr id="372" name="Google Shape;372;g110126bd8df_0_149"/>
          <p:cNvCxnSpPr/>
          <p:nvPr/>
        </p:nvCxnSpPr>
        <p:spPr>
          <a:xfrm>
            <a:off x="2111079" y="2044939"/>
            <a:ext cx="2243400" cy="0"/>
          </a:xfrm>
          <a:prstGeom prst="straightConnector1">
            <a:avLst/>
          </a:prstGeom>
          <a:noFill/>
          <a:ln w="57150" cap="flat" cmpd="sng">
            <a:solidFill>
              <a:srgbClr val="C69F00"/>
            </a:solidFill>
            <a:prstDash val="solid"/>
            <a:miter lim="800000"/>
            <a:headEnd type="none" w="sm" len="sm"/>
            <a:tailEnd type="none" w="sm" len="sm"/>
          </a:ln>
        </p:spPr>
      </p:cxnSp>
      <p:cxnSp>
        <p:nvCxnSpPr>
          <p:cNvPr id="373" name="Google Shape;373;g110126bd8df_0_149"/>
          <p:cNvCxnSpPr/>
          <p:nvPr/>
        </p:nvCxnSpPr>
        <p:spPr>
          <a:xfrm>
            <a:off x="4853910" y="2044939"/>
            <a:ext cx="1726500" cy="0"/>
          </a:xfrm>
          <a:prstGeom prst="straightConnector1">
            <a:avLst/>
          </a:prstGeom>
          <a:noFill/>
          <a:ln w="57150" cap="flat" cmpd="sng">
            <a:solidFill>
              <a:srgbClr val="05AEE7"/>
            </a:solidFill>
            <a:prstDash val="solid"/>
            <a:miter lim="800000"/>
            <a:headEnd type="none" w="sm" len="sm"/>
            <a:tailEnd type="none" w="sm" len="sm"/>
          </a:ln>
        </p:spPr>
      </p:cxnSp>
      <p:sp>
        <p:nvSpPr>
          <p:cNvPr id="374" name="Google Shape;374;g110126bd8df_0_149"/>
          <p:cNvSpPr txBox="1"/>
          <p:nvPr/>
        </p:nvSpPr>
        <p:spPr>
          <a:xfrm>
            <a:off x="2834688" y="1327154"/>
            <a:ext cx="457200" cy="392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100" b="1">
                <a:solidFill>
                  <a:srgbClr val="C69F00"/>
                </a:solidFill>
                <a:latin typeface="Century Gothic"/>
                <a:ea typeface="Century Gothic"/>
                <a:cs typeface="Century Gothic"/>
                <a:sym typeface="Century Gothic"/>
              </a:rPr>
              <a:t>IM</a:t>
            </a:r>
            <a:endParaRPr sz="1100"/>
          </a:p>
        </p:txBody>
      </p:sp>
      <p:sp>
        <p:nvSpPr>
          <p:cNvPr id="375" name="Google Shape;375;g110126bd8df_0_149"/>
          <p:cNvSpPr txBox="1"/>
          <p:nvPr/>
        </p:nvSpPr>
        <p:spPr>
          <a:xfrm>
            <a:off x="5531866" y="1327154"/>
            <a:ext cx="3705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100" b="1">
                <a:solidFill>
                  <a:srgbClr val="05AEE7"/>
                </a:solidFill>
                <a:latin typeface="Century Gothic"/>
                <a:ea typeface="Century Gothic"/>
                <a:cs typeface="Century Gothic"/>
                <a:sym typeface="Century Gothic"/>
              </a:rPr>
              <a:t>BI</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110126bd8df_0_160"/>
          <p:cNvSpPr txBox="1">
            <a:spLocks noGrp="1"/>
          </p:cNvSpPr>
          <p:nvPr>
            <p:ph type="title"/>
          </p:nvPr>
        </p:nvSpPr>
        <p:spPr>
          <a:xfrm>
            <a:off x="130631" y="0"/>
            <a:ext cx="9144000" cy="994200"/>
          </a:xfrm>
          <a:prstGeom prst="rect">
            <a:avLst/>
          </a:prstGeom>
          <a:noFill/>
          <a:ln>
            <a:noFill/>
          </a:ln>
        </p:spPr>
        <p:txBody>
          <a:bodyPr spcFirstLastPara="1" wrap="square" lIns="68575" tIns="34275" rIns="68575" bIns="34275" anchor="ctr" anchorCtr="0">
            <a:normAutofit/>
          </a:bodyPr>
          <a:lstStyle/>
          <a:p>
            <a:pPr marL="0" lvl="0" indent="0" rtl="0">
              <a:lnSpc>
                <a:spcPct val="90000"/>
              </a:lnSpc>
              <a:spcBef>
                <a:spcPts val="0"/>
              </a:spcBef>
              <a:spcAft>
                <a:spcPts val="0"/>
              </a:spcAft>
              <a:buClr>
                <a:srgbClr val="05AEE7"/>
              </a:buClr>
              <a:buSzPts val="3300"/>
              <a:buFont typeface="Avenir"/>
              <a:buNone/>
            </a:pPr>
            <a:r>
              <a:rPr lang="en-US" b="0" dirty="0">
                <a:solidFill>
                  <a:srgbClr val="FFFF00"/>
                </a:solidFill>
                <a:latin typeface="Avenir Book" panose="02000503020000020003" pitchFamily="2" charset="0"/>
                <a:ea typeface="Avenir"/>
                <a:cs typeface="Calibri" panose="020F0502020204030204" pitchFamily="34" charset="0"/>
                <a:sym typeface="Avenir"/>
              </a:rPr>
              <a:t>Broader Impacts: </a:t>
            </a:r>
            <a:r>
              <a:rPr lang="en-US" dirty="0">
                <a:latin typeface="Avenir Book" panose="02000503020000020003" pitchFamily="2" charset="0"/>
                <a:ea typeface="Avenir"/>
                <a:cs typeface="Calibri" panose="020F0502020204030204" pitchFamily="34" charset="0"/>
                <a:sym typeface="Avenir"/>
              </a:rPr>
              <a:t>Benefitting Society</a:t>
            </a:r>
            <a:endParaRPr dirty="0">
              <a:latin typeface="Avenir Book" panose="02000503020000020003" pitchFamily="2" charset="0"/>
              <a:ea typeface="Avenir"/>
              <a:cs typeface="Calibri" panose="020F0502020204030204" pitchFamily="34" charset="0"/>
              <a:sym typeface="Avenir"/>
            </a:endParaRPr>
          </a:p>
        </p:txBody>
      </p:sp>
      <p:sp>
        <p:nvSpPr>
          <p:cNvPr id="383" name="Google Shape;383;g110126bd8df_0_160"/>
          <p:cNvSpPr/>
          <p:nvPr/>
        </p:nvSpPr>
        <p:spPr>
          <a:xfrm>
            <a:off x="1011945" y="1027356"/>
            <a:ext cx="2262000" cy="1674600"/>
          </a:xfrm>
          <a:prstGeom prst="rect">
            <a:avLst/>
          </a:prstGeom>
          <a:solidFill>
            <a:srgbClr val="F4B183"/>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800" b="1" dirty="0">
                <a:solidFill>
                  <a:srgbClr val="09040D"/>
                </a:solidFill>
                <a:latin typeface="Avenir Book" panose="02000503020000020003" pitchFamily="2" charset="0"/>
                <a:ea typeface="Avenir"/>
                <a:cs typeface="Calibri" panose="020F0502020204030204" pitchFamily="34" charset="0"/>
                <a:sym typeface="Avenir"/>
              </a:rPr>
              <a:t>Teaching, training, and learning (under/grads, local communities, others)</a:t>
            </a:r>
            <a:endParaRPr sz="1100" dirty="0">
              <a:solidFill>
                <a:srgbClr val="09040D"/>
              </a:solidFill>
              <a:latin typeface="Avenir Book" panose="02000503020000020003" pitchFamily="2" charset="0"/>
              <a:cs typeface="Calibri" panose="020F0502020204030204" pitchFamily="34" charset="0"/>
            </a:endParaRPr>
          </a:p>
        </p:txBody>
      </p:sp>
      <p:sp>
        <p:nvSpPr>
          <p:cNvPr id="384" name="Google Shape;384;g110126bd8df_0_160"/>
          <p:cNvSpPr/>
          <p:nvPr/>
        </p:nvSpPr>
        <p:spPr>
          <a:xfrm>
            <a:off x="3461903" y="1032803"/>
            <a:ext cx="2262000" cy="1674600"/>
          </a:xfrm>
          <a:prstGeom prst="rect">
            <a:avLst/>
          </a:prstGeom>
          <a:solidFill>
            <a:srgbClr val="A9D18E"/>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800" b="1" dirty="0">
                <a:solidFill>
                  <a:srgbClr val="09040D"/>
                </a:solidFill>
                <a:latin typeface="Avenir Book" panose="02000503020000020003" pitchFamily="2" charset="0"/>
                <a:ea typeface="Avenir"/>
                <a:cs typeface="Calibri" panose="020F0502020204030204" pitchFamily="34" charset="0"/>
                <a:sym typeface="Avenir"/>
              </a:rPr>
              <a:t>Broaden participation of underrepresented groups</a:t>
            </a:r>
            <a:endParaRPr sz="1100" dirty="0">
              <a:solidFill>
                <a:srgbClr val="09040D"/>
              </a:solidFill>
              <a:latin typeface="Avenir Book" panose="02000503020000020003" pitchFamily="2" charset="0"/>
              <a:cs typeface="Calibri" panose="020F0502020204030204" pitchFamily="34" charset="0"/>
            </a:endParaRPr>
          </a:p>
        </p:txBody>
      </p:sp>
      <p:sp>
        <p:nvSpPr>
          <p:cNvPr id="385" name="Google Shape;385;g110126bd8df_0_160"/>
          <p:cNvSpPr/>
          <p:nvPr/>
        </p:nvSpPr>
        <p:spPr>
          <a:xfrm>
            <a:off x="5911861" y="1022210"/>
            <a:ext cx="2262000" cy="1674600"/>
          </a:xfrm>
          <a:prstGeom prst="rect">
            <a:avLst/>
          </a:prstGeom>
          <a:solidFill>
            <a:srgbClr val="EBE2A8"/>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800" b="1" dirty="0">
                <a:solidFill>
                  <a:srgbClr val="09040D"/>
                </a:solidFill>
                <a:latin typeface="Avenir Book" panose="02000503020000020003" pitchFamily="2" charset="0"/>
                <a:ea typeface="Avenir"/>
                <a:cs typeface="Calibri" panose="020F0502020204030204" pitchFamily="34" charset="0"/>
                <a:sym typeface="Avenir"/>
              </a:rPr>
              <a:t>Build or enhance partnerships</a:t>
            </a:r>
            <a:endParaRPr sz="1800" b="1" dirty="0">
              <a:solidFill>
                <a:srgbClr val="09040D"/>
              </a:solidFill>
              <a:latin typeface="Avenir Book" panose="02000503020000020003" pitchFamily="2" charset="0"/>
              <a:ea typeface="Avenir"/>
              <a:cs typeface="Calibri" panose="020F0502020204030204" pitchFamily="34" charset="0"/>
              <a:sym typeface="Avenir"/>
            </a:endParaRPr>
          </a:p>
        </p:txBody>
      </p:sp>
      <p:sp>
        <p:nvSpPr>
          <p:cNvPr id="386" name="Google Shape;386;g110126bd8df_0_160"/>
          <p:cNvSpPr/>
          <p:nvPr/>
        </p:nvSpPr>
        <p:spPr>
          <a:xfrm>
            <a:off x="1011945" y="2820210"/>
            <a:ext cx="2262000" cy="1674600"/>
          </a:xfrm>
          <a:prstGeom prst="rect">
            <a:avLst/>
          </a:prstGeom>
          <a:solidFill>
            <a:srgbClr val="8FAADD"/>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800" b="1" dirty="0">
                <a:solidFill>
                  <a:srgbClr val="09040D"/>
                </a:solidFill>
                <a:latin typeface="Avenir Book" panose="02000503020000020003" pitchFamily="2" charset="0"/>
                <a:ea typeface="Avenir"/>
                <a:cs typeface="Calibri" panose="020F0502020204030204" pitchFamily="34" charset="0"/>
                <a:sym typeface="Avenir"/>
              </a:rPr>
              <a:t>Broad dissemination to enhance scientific </a:t>
            </a:r>
            <a:endParaRPr sz="1100" dirty="0">
              <a:solidFill>
                <a:srgbClr val="09040D"/>
              </a:solidFill>
              <a:latin typeface="Avenir Book" panose="02000503020000020003" pitchFamily="2" charset="0"/>
              <a:cs typeface="Calibri" panose="020F0502020204030204" pitchFamily="34" charset="0"/>
            </a:endParaRPr>
          </a:p>
          <a:p>
            <a:pPr marL="0" marR="0" lvl="0" indent="0" algn="ctr" rtl="0">
              <a:spcBef>
                <a:spcPts val="0"/>
              </a:spcBef>
              <a:spcAft>
                <a:spcPts val="0"/>
              </a:spcAft>
              <a:buNone/>
            </a:pPr>
            <a:r>
              <a:rPr lang="en-US" sz="1800" b="1" dirty="0">
                <a:solidFill>
                  <a:srgbClr val="09040D"/>
                </a:solidFill>
                <a:latin typeface="Avenir Book" panose="02000503020000020003" pitchFamily="2" charset="0"/>
                <a:ea typeface="Avenir"/>
                <a:cs typeface="Calibri" panose="020F0502020204030204" pitchFamily="34" charset="0"/>
                <a:sym typeface="Avenir"/>
              </a:rPr>
              <a:t>+ technological </a:t>
            </a:r>
            <a:endParaRPr sz="1100" dirty="0">
              <a:solidFill>
                <a:srgbClr val="09040D"/>
              </a:solidFill>
              <a:latin typeface="Avenir Book" panose="02000503020000020003" pitchFamily="2" charset="0"/>
              <a:cs typeface="Calibri" panose="020F0502020204030204" pitchFamily="34" charset="0"/>
            </a:endParaRPr>
          </a:p>
          <a:p>
            <a:pPr marL="0" marR="0" lvl="0" indent="0" algn="ctr" rtl="0">
              <a:spcBef>
                <a:spcPts val="0"/>
              </a:spcBef>
              <a:spcAft>
                <a:spcPts val="0"/>
              </a:spcAft>
              <a:buNone/>
            </a:pPr>
            <a:r>
              <a:rPr lang="en-US" sz="1800" b="1" dirty="0">
                <a:solidFill>
                  <a:srgbClr val="09040D"/>
                </a:solidFill>
                <a:latin typeface="Avenir Book" panose="02000503020000020003" pitchFamily="2" charset="0"/>
                <a:ea typeface="Avenir"/>
                <a:cs typeface="Calibri" panose="020F0502020204030204" pitchFamily="34" charset="0"/>
                <a:sym typeface="Avenir"/>
              </a:rPr>
              <a:t>understanding</a:t>
            </a:r>
            <a:endParaRPr sz="1100" dirty="0">
              <a:solidFill>
                <a:srgbClr val="09040D"/>
              </a:solidFill>
              <a:latin typeface="Avenir Book" panose="02000503020000020003" pitchFamily="2" charset="0"/>
              <a:cs typeface="Calibri" panose="020F0502020204030204" pitchFamily="34" charset="0"/>
            </a:endParaRPr>
          </a:p>
        </p:txBody>
      </p:sp>
      <p:sp>
        <p:nvSpPr>
          <p:cNvPr id="387" name="Google Shape;387;g110126bd8df_0_160"/>
          <p:cNvSpPr/>
          <p:nvPr/>
        </p:nvSpPr>
        <p:spPr>
          <a:xfrm>
            <a:off x="3461903" y="2820210"/>
            <a:ext cx="2262000" cy="1674600"/>
          </a:xfrm>
          <a:prstGeom prst="rect">
            <a:avLst/>
          </a:prstGeom>
          <a:solidFill>
            <a:srgbClr val="C9C9C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800" b="1" dirty="0">
                <a:solidFill>
                  <a:srgbClr val="09040D"/>
                </a:solidFill>
                <a:latin typeface="Avenir Book" panose="02000503020000020003" pitchFamily="2" charset="0"/>
                <a:ea typeface="Avenir"/>
                <a:cs typeface="Calibri" panose="020F0502020204030204" pitchFamily="34" charset="0"/>
                <a:sym typeface="Avenir"/>
              </a:rPr>
              <a:t>Enhance infrastructure (labs, equipment)</a:t>
            </a:r>
            <a:endParaRPr sz="1100" dirty="0">
              <a:solidFill>
                <a:srgbClr val="09040D"/>
              </a:solidFill>
              <a:latin typeface="Avenir Book" panose="02000503020000020003" pitchFamily="2" charset="0"/>
              <a:cs typeface="Calibri" panose="020F0502020204030204" pitchFamily="34" charset="0"/>
            </a:endParaRPr>
          </a:p>
        </p:txBody>
      </p:sp>
      <p:sp>
        <p:nvSpPr>
          <p:cNvPr id="388" name="Google Shape;388;g110126bd8df_0_160"/>
          <p:cNvSpPr/>
          <p:nvPr/>
        </p:nvSpPr>
        <p:spPr>
          <a:xfrm>
            <a:off x="5911861" y="2820210"/>
            <a:ext cx="2262000" cy="1674600"/>
          </a:xfrm>
          <a:prstGeom prst="rect">
            <a:avLst/>
          </a:prstGeom>
          <a:solidFill>
            <a:srgbClr val="FFD966"/>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800" b="1" dirty="0">
                <a:solidFill>
                  <a:srgbClr val="09040D"/>
                </a:solidFill>
                <a:latin typeface="Avenir Book" panose="02000503020000020003" pitchFamily="2" charset="0"/>
                <a:ea typeface="Avenir"/>
                <a:cs typeface="Calibri" panose="020F0502020204030204" pitchFamily="34" charset="0"/>
                <a:sym typeface="Avenir"/>
              </a:rPr>
              <a:t>Local impacts</a:t>
            </a:r>
            <a:endParaRPr sz="1100" dirty="0">
              <a:solidFill>
                <a:srgbClr val="09040D"/>
              </a:solidFill>
              <a:latin typeface="Avenir Book" panose="02000503020000020003" pitchFamily="2" charset="0"/>
              <a:cs typeface="Calibri" panose="020F0502020204030204" pitchFamily="34" charset="0"/>
            </a:endParaRPr>
          </a:p>
          <a:p>
            <a:pPr marL="0" marR="0" lvl="0" indent="0" algn="ctr" rtl="0">
              <a:spcBef>
                <a:spcPts val="0"/>
              </a:spcBef>
              <a:spcAft>
                <a:spcPts val="0"/>
              </a:spcAft>
              <a:buNone/>
            </a:pPr>
            <a:r>
              <a:rPr lang="en-US" sz="1800" b="1" dirty="0">
                <a:solidFill>
                  <a:srgbClr val="09040D"/>
                </a:solidFill>
                <a:latin typeface="Avenir Book" panose="02000503020000020003" pitchFamily="2" charset="0"/>
                <a:ea typeface="Avenir"/>
                <a:cs typeface="Calibri" panose="020F0502020204030204" pitchFamily="34" charset="0"/>
                <a:sym typeface="Avenir"/>
              </a:rPr>
              <a:t>(policies @ state + local level</a:t>
            </a:r>
            <a:r>
              <a:rPr lang="en-US" sz="1800" b="1" dirty="0">
                <a:solidFill>
                  <a:srgbClr val="09040D"/>
                </a:solidFill>
                <a:latin typeface="Avenir Book" panose="02000503020000020003" pitchFamily="2" charset="0"/>
                <a:ea typeface="Avenir"/>
                <a:cs typeface="Avenir"/>
                <a:sym typeface="Avenir"/>
              </a:rPr>
              <a:t>)</a:t>
            </a:r>
            <a:endParaRPr sz="1100" dirty="0">
              <a:solidFill>
                <a:srgbClr val="09040D"/>
              </a:solidFill>
              <a:latin typeface="Avenir Book" panose="02000503020000020003" pitchFamily="2"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10126bd8df_0_180"/>
          <p:cNvSpPr txBox="1">
            <a:spLocks noGrp="1"/>
          </p:cNvSpPr>
          <p:nvPr>
            <p:ph type="title"/>
          </p:nvPr>
        </p:nvSpPr>
        <p:spPr>
          <a:xfrm>
            <a:off x="401265" y="514350"/>
            <a:ext cx="2480700" cy="3828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3300"/>
              <a:buFont typeface="Calibri"/>
              <a:buNone/>
            </a:pPr>
            <a:r>
              <a:rPr lang="en-US" b="0" dirty="0">
                <a:solidFill>
                  <a:srgbClr val="FFFF00"/>
                </a:solidFill>
                <a:latin typeface="Avenir Book" panose="02000503020000020003" pitchFamily="2" charset="0"/>
                <a:cs typeface="Calibri" panose="020F0502020204030204" pitchFamily="34" charset="0"/>
              </a:rPr>
              <a:t>Broader Impacts</a:t>
            </a:r>
            <a:br>
              <a:rPr lang="en-US" b="0" dirty="0">
                <a:solidFill>
                  <a:srgbClr val="FFFF00"/>
                </a:solidFill>
                <a:latin typeface="Avenir Book" panose="02000503020000020003" pitchFamily="2" charset="0"/>
                <a:cs typeface="Calibri" panose="020F0502020204030204" pitchFamily="34" charset="0"/>
              </a:rPr>
            </a:br>
            <a:r>
              <a:rPr lang="en-US" b="0" dirty="0">
                <a:solidFill>
                  <a:srgbClr val="FFFF00"/>
                </a:solidFill>
                <a:latin typeface="Avenir Book" panose="02000503020000020003" pitchFamily="2" charset="0"/>
                <a:cs typeface="Calibri" panose="020F0502020204030204" pitchFamily="34" charset="0"/>
              </a:rPr>
              <a:t>Framework</a:t>
            </a:r>
            <a:endParaRPr b="0" dirty="0">
              <a:solidFill>
                <a:srgbClr val="FFFF00"/>
              </a:solidFill>
              <a:latin typeface="Avenir Book" panose="02000503020000020003" pitchFamily="2" charset="0"/>
              <a:cs typeface="Calibri" panose="020F0502020204030204" pitchFamily="34" charset="0"/>
            </a:endParaRPr>
          </a:p>
        </p:txBody>
      </p:sp>
      <p:grpSp>
        <p:nvGrpSpPr>
          <p:cNvPr id="396" name="Google Shape;396;g110126bd8df_0_180"/>
          <p:cNvGrpSpPr/>
          <p:nvPr/>
        </p:nvGrpSpPr>
        <p:grpSpPr>
          <a:xfrm>
            <a:off x="2881901" y="516219"/>
            <a:ext cx="4869675" cy="3825283"/>
            <a:chOff x="0" y="2492"/>
            <a:chExt cx="6492900" cy="5100377"/>
          </a:xfrm>
        </p:grpSpPr>
        <p:cxnSp>
          <p:nvCxnSpPr>
            <p:cNvPr id="397" name="Google Shape;397;g110126bd8df_0_180"/>
            <p:cNvCxnSpPr/>
            <p:nvPr/>
          </p:nvCxnSpPr>
          <p:spPr>
            <a:xfrm>
              <a:off x="0" y="2492"/>
              <a:ext cx="649290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398" name="Google Shape;398;g110126bd8df_0_180"/>
            <p:cNvSpPr/>
            <p:nvPr/>
          </p:nvSpPr>
          <p:spPr>
            <a:xfrm>
              <a:off x="0" y="2492"/>
              <a:ext cx="6492900" cy="1700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Avenir Book" panose="02000503020000020003" pitchFamily="2" charset="0"/>
              </a:endParaRPr>
            </a:p>
          </p:txBody>
        </p:sp>
        <p:sp>
          <p:nvSpPr>
            <p:cNvPr id="399" name="Google Shape;399;g110126bd8df_0_180"/>
            <p:cNvSpPr txBox="1"/>
            <p:nvPr/>
          </p:nvSpPr>
          <p:spPr>
            <a:xfrm>
              <a:off x="0" y="2492"/>
              <a:ext cx="6492900" cy="17001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a:solidFill>
                    <a:schemeClr val="lt1"/>
                  </a:solidFill>
                  <a:latin typeface="Avenir Book" panose="02000503020000020003" pitchFamily="2" charset="0"/>
                  <a:ea typeface="Calibri"/>
                  <a:cs typeface="Calibri" panose="020F0502020204030204" pitchFamily="34" charset="0"/>
                  <a:sym typeface="Calibri"/>
                </a:rPr>
                <a:t>(1) How might new and innovative channels of dissemination reach a broader audience?  Consider different forms of communicative products.</a:t>
              </a:r>
              <a:endParaRPr sz="1800" dirty="0">
                <a:solidFill>
                  <a:schemeClr val="lt1"/>
                </a:solidFill>
                <a:latin typeface="Avenir Book" panose="02000503020000020003" pitchFamily="2" charset="0"/>
                <a:ea typeface="Calibri"/>
                <a:cs typeface="Calibri" panose="020F0502020204030204" pitchFamily="34" charset="0"/>
                <a:sym typeface="Calibri"/>
              </a:endParaRPr>
            </a:p>
          </p:txBody>
        </p:sp>
        <p:cxnSp>
          <p:nvCxnSpPr>
            <p:cNvPr id="400" name="Google Shape;400;g110126bd8df_0_180"/>
            <p:cNvCxnSpPr/>
            <p:nvPr/>
          </p:nvCxnSpPr>
          <p:spPr>
            <a:xfrm>
              <a:off x="0" y="1702630"/>
              <a:ext cx="6492900" cy="0"/>
            </a:xfrm>
            <a:prstGeom prst="straightConnector1">
              <a:avLst/>
            </a:prstGeom>
            <a:solidFill>
              <a:schemeClr val="accent3"/>
            </a:solidFill>
            <a:ln w="12700" cap="flat" cmpd="sng">
              <a:solidFill>
                <a:schemeClr val="accent3"/>
              </a:solidFill>
              <a:prstDash val="solid"/>
              <a:miter lim="800000"/>
              <a:headEnd type="none" w="sm" len="sm"/>
              <a:tailEnd type="none" w="sm" len="sm"/>
            </a:ln>
          </p:spPr>
        </p:cxnSp>
        <p:sp>
          <p:nvSpPr>
            <p:cNvPr id="401" name="Google Shape;401;g110126bd8df_0_180"/>
            <p:cNvSpPr/>
            <p:nvPr/>
          </p:nvSpPr>
          <p:spPr>
            <a:xfrm>
              <a:off x="0" y="1702630"/>
              <a:ext cx="6492900" cy="1700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Avenir Book" panose="02000503020000020003" pitchFamily="2" charset="0"/>
              </a:endParaRPr>
            </a:p>
          </p:txBody>
        </p:sp>
        <p:sp>
          <p:nvSpPr>
            <p:cNvPr id="402" name="Google Shape;402;g110126bd8df_0_180"/>
            <p:cNvSpPr txBox="1"/>
            <p:nvPr/>
          </p:nvSpPr>
          <p:spPr>
            <a:xfrm>
              <a:off x="0" y="1702630"/>
              <a:ext cx="6492900" cy="17001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a:solidFill>
                    <a:schemeClr val="lt1"/>
                  </a:solidFill>
                  <a:latin typeface="Avenir Book" panose="02000503020000020003" pitchFamily="2" charset="0"/>
                  <a:ea typeface="Calibri"/>
                  <a:cs typeface="Calibri" panose="020F0502020204030204" pitchFamily="34" charset="0"/>
                  <a:sym typeface="Calibri"/>
                </a:rPr>
                <a:t>(2) Who will your research empower? Think of the potential for human capital investment. How will your research help the disenfranchised?</a:t>
              </a:r>
              <a:endParaRPr sz="1100" dirty="0">
                <a:latin typeface="Avenir Book" panose="02000503020000020003" pitchFamily="2" charset="0"/>
                <a:cs typeface="Calibri" panose="020F0502020204030204" pitchFamily="34" charset="0"/>
              </a:endParaRPr>
            </a:p>
            <a:p>
              <a:pPr marL="0" marR="0" lvl="0" indent="0" algn="l" rtl="0">
                <a:lnSpc>
                  <a:spcPct val="90000"/>
                </a:lnSpc>
                <a:spcBef>
                  <a:spcPts val="600"/>
                </a:spcBef>
                <a:spcAft>
                  <a:spcPts val="0"/>
                </a:spcAft>
                <a:buClr>
                  <a:schemeClr val="dk1"/>
                </a:buClr>
                <a:buSzPts val="1800"/>
                <a:buFont typeface="Calibri"/>
                <a:buNone/>
              </a:pPr>
              <a:endParaRPr sz="1800" dirty="0">
                <a:solidFill>
                  <a:schemeClr val="dk1"/>
                </a:solidFill>
                <a:latin typeface="Avenir Book" panose="02000503020000020003" pitchFamily="2" charset="0"/>
                <a:ea typeface="Calibri"/>
                <a:cs typeface="Calibri" panose="020F0502020204030204" pitchFamily="34" charset="0"/>
                <a:sym typeface="Calibri"/>
              </a:endParaRPr>
            </a:p>
          </p:txBody>
        </p:sp>
        <p:cxnSp>
          <p:nvCxnSpPr>
            <p:cNvPr id="403" name="Google Shape;403;g110126bd8df_0_180"/>
            <p:cNvCxnSpPr/>
            <p:nvPr/>
          </p:nvCxnSpPr>
          <p:spPr>
            <a:xfrm>
              <a:off x="0" y="3402769"/>
              <a:ext cx="6492900" cy="0"/>
            </a:xfrm>
            <a:prstGeom prst="straightConnector1">
              <a:avLst/>
            </a:prstGeom>
            <a:solidFill>
              <a:schemeClr val="accent4"/>
            </a:solidFill>
            <a:ln w="12700" cap="flat" cmpd="sng">
              <a:solidFill>
                <a:schemeClr val="accent4"/>
              </a:solidFill>
              <a:prstDash val="solid"/>
              <a:miter lim="800000"/>
              <a:headEnd type="none" w="sm" len="sm"/>
              <a:tailEnd type="none" w="sm" len="sm"/>
            </a:ln>
          </p:spPr>
        </p:cxnSp>
        <p:sp>
          <p:nvSpPr>
            <p:cNvPr id="404" name="Google Shape;404;g110126bd8df_0_180"/>
            <p:cNvSpPr/>
            <p:nvPr/>
          </p:nvSpPr>
          <p:spPr>
            <a:xfrm>
              <a:off x="0" y="3402769"/>
              <a:ext cx="6492900" cy="1700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latin typeface="Avenir Book" panose="02000503020000020003" pitchFamily="2" charset="0"/>
              </a:endParaRPr>
            </a:p>
          </p:txBody>
        </p:sp>
        <p:sp>
          <p:nvSpPr>
            <p:cNvPr id="405" name="Google Shape;405;g110126bd8df_0_180"/>
            <p:cNvSpPr txBox="1"/>
            <p:nvPr/>
          </p:nvSpPr>
          <p:spPr>
            <a:xfrm>
              <a:off x="0" y="3402769"/>
              <a:ext cx="6492900" cy="1700100"/>
            </a:xfrm>
            <a:prstGeom prst="rect">
              <a:avLst/>
            </a:prstGeom>
            <a:noFill/>
            <a:ln>
              <a:noFill/>
            </a:ln>
          </p:spPr>
          <p:txBody>
            <a:bodyPr spcFirstLastPara="1" wrap="square" lIns="68575" tIns="68575" rIns="68575" bIns="68575" anchor="t"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a:solidFill>
                    <a:schemeClr val="lt1"/>
                  </a:solidFill>
                  <a:latin typeface="Avenir Book" panose="02000503020000020003" pitchFamily="2" charset="0"/>
                  <a:ea typeface="Calibri"/>
                  <a:cs typeface="Calibri" panose="020F0502020204030204" pitchFamily="34" charset="0"/>
                  <a:sym typeface="Calibri"/>
                </a:rPr>
                <a:t>(3) How will your research improve the quality of life in the U.S.?  Consider how improvement can result from empowerment. </a:t>
              </a:r>
              <a:endParaRPr sz="1800" dirty="0">
                <a:solidFill>
                  <a:schemeClr val="lt1"/>
                </a:solidFill>
                <a:latin typeface="Avenir Book" panose="02000503020000020003" pitchFamily="2" charset="0"/>
                <a:ea typeface="Calibri"/>
                <a:cs typeface="Calibri" panose="020F0502020204030204" pitchFamily="34" charset="0"/>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110126bd8df_0_195"/>
          <p:cNvSpPr txBox="1">
            <a:spLocks noGrp="1"/>
          </p:cNvSpPr>
          <p:nvPr>
            <p:ph type="title"/>
          </p:nvPr>
        </p:nvSpPr>
        <p:spPr>
          <a:xfrm>
            <a:off x="338610" y="69631"/>
            <a:ext cx="4742217" cy="8574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ts val="3300"/>
              <a:buFont typeface="Calibri"/>
              <a:buNone/>
            </a:pPr>
            <a:r>
              <a:rPr lang="en-US" b="0" dirty="0">
                <a:solidFill>
                  <a:srgbClr val="FFFF00"/>
                </a:solidFill>
                <a:latin typeface="Avenir Book" panose="02000503020000020003" pitchFamily="2" charset="0"/>
                <a:cs typeface="Calibri" panose="020F0502020204030204" pitchFamily="34" charset="0"/>
              </a:rPr>
              <a:t>Recommendation Process</a:t>
            </a:r>
            <a:endParaRPr b="0" dirty="0">
              <a:solidFill>
                <a:srgbClr val="FFFF00"/>
              </a:solidFill>
              <a:latin typeface="Avenir Book" panose="02000503020000020003" pitchFamily="2" charset="0"/>
              <a:cs typeface="Calibri" panose="020F0502020204030204" pitchFamily="34" charset="0"/>
            </a:endParaRPr>
          </a:p>
        </p:txBody>
      </p:sp>
      <p:sp>
        <p:nvSpPr>
          <p:cNvPr id="412" name="Google Shape;412;g110126bd8df_0_195"/>
          <p:cNvSpPr txBox="1">
            <a:spLocks noGrp="1"/>
          </p:cNvSpPr>
          <p:nvPr>
            <p:ph type="body" idx="1"/>
          </p:nvPr>
        </p:nvSpPr>
        <p:spPr>
          <a:xfrm>
            <a:off x="905256" y="964869"/>
            <a:ext cx="7205472" cy="3858900"/>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Written reviews by ad hoc reviewers and panelists – Overall rating: Excellent, Very Good, Good, Fair, Poor</a:t>
            </a:r>
            <a:endParaRPr dirty="0">
              <a:latin typeface="Avenir Book" panose="02000503020000020003" pitchFamily="2" charset="0"/>
              <a:cs typeface="Calibri" panose="020F0502020204030204" pitchFamily="34" charset="0"/>
            </a:endParaRPr>
          </a:p>
          <a:p>
            <a:pPr marL="177800" lvl="0" indent="-1714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Advisory Panel – Recommendation on Competitiveness for Funding </a:t>
            </a:r>
            <a:endParaRPr dirty="0">
              <a:latin typeface="Avenir Book" panose="02000503020000020003" pitchFamily="2" charset="0"/>
              <a:cs typeface="Calibri" panose="020F0502020204030204" pitchFamily="34" charset="0"/>
            </a:endParaRPr>
          </a:p>
          <a:p>
            <a:pPr marL="177800" lvl="0" indent="-1714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“Bin” Approach to Recommendations (3-5)</a:t>
            </a:r>
            <a:endParaRPr dirty="0">
              <a:latin typeface="Avenir Book" panose="02000503020000020003" pitchFamily="2" charset="0"/>
              <a:cs typeface="Calibri" panose="020F0502020204030204" pitchFamily="34" charset="0"/>
            </a:endParaRPr>
          </a:p>
          <a:p>
            <a:pPr marL="304800" lvl="1" indent="0" algn="l" rtl="0">
              <a:lnSpc>
                <a:spcPct val="90000"/>
              </a:lnSpc>
              <a:spcBef>
                <a:spcPts val="400"/>
              </a:spcBef>
              <a:spcAft>
                <a:spcPts val="0"/>
              </a:spcAft>
              <a:buClr>
                <a:schemeClr val="lt1"/>
              </a:buClr>
              <a:buSzPts val="2300"/>
              <a:buNone/>
            </a:pPr>
            <a:endParaRPr sz="2300" dirty="0">
              <a:latin typeface="Calibri" panose="020F0502020204030204" pitchFamily="34" charset="0"/>
              <a:cs typeface="Calibri" panose="020F0502020204030204" pitchFamily="34" charset="0"/>
            </a:endParaRPr>
          </a:p>
          <a:p>
            <a:pPr marL="304800" lvl="1" indent="0" algn="l" rtl="0">
              <a:lnSpc>
                <a:spcPct val="90000"/>
              </a:lnSpc>
              <a:spcBef>
                <a:spcPts val="400"/>
              </a:spcBef>
              <a:spcAft>
                <a:spcPts val="0"/>
              </a:spcAft>
              <a:buClr>
                <a:schemeClr val="lt1"/>
              </a:buClr>
              <a:buSzPts val="2300"/>
              <a:buNone/>
            </a:pPr>
            <a:endParaRPr sz="2300" dirty="0">
              <a:latin typeface="Calibri" panose="020F0502020204030204" pitchFamily="34" charset="0"/>
              <a:cs typeface="Calibri" panose="020F0502020204030204" pitchFamily="34" charset="0"/>
            </a:endParaRPr>
          </a:p>
          <a:p>
            <a:pPr marL="6350" lvl="0" indent="0" algn="l" rtl="0">
              <a:lnSpc>
                <a:spcPct val="90000"/>
              </a:lnSpc>
              <a:spcBef>
                <a:spcPts val="800"/>
              </a:spcBef>
              <a:spcAft>
                <a:spcPts val="0"/>
              </a:spcAft>
              <a:buClr>
                <a:schemeClr val="lt1"/>
              </a:buClr>
              <a:buSzPts val="2100"/>
              <a:buNone/>
            </a:pPr>
            <a:endParaRPr lang="en-US" dirty="0">
              <a:latin typeface="Calibri" panose="020F0502020204030204" pitchFamily="34" charset="0"/>
              <a:cs typeface="Calibri" panose="020F0502020204030204" pitchFamily="34" charset="0"/>
            </a:endParaRPr>
          </a:p>
          <a:p>
            <a:pPr marL="177800" lvl="0" indent="-1714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Program Officers Make Final Decisions - Portfolio Balance Approach</a:t>
            </a:r>
            <a:endParaRPr dirty="0">
              <a:latin typeface="Avenir Book" panose="02000503020000020003" pitchFamily="2" charset="0"/>
              <a:cs typeface="Calibri" panose="020F0502020204030204" pitchFamily="34" charset="0"/>
            </a:endParaRPr>
          </a:p>
        </p:txBody>
      </p:sp>
      <p:sp>
        <p:nvSpPr>
          <p:cNvPr id="413" name="Google Shape;413;g110126bd8df_0_195"/>
          <p:cNvSpPr txBox="1"/>
          <p:nvPr/>
        </p:nvSpPr>
        <p:spPr>
          <a:xfrm>
            <a:off x="1990725" y="3752850"/>
            <a:ext cx="7431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 name="Google Shape;414;g110126bd8df_0_195"/>
          <p:cNvSpPr txBox="1"/>
          <p:nvPr/>
        </p:nvSpPr>
        <p:spPr>
          <a:xfrm>
            <a:off x="1834726" y="3012522"/>
            <a:ext cx="1114500" cy="500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400" dirty="0">
                <a:solidFill>
                  <a:srgbClr val="09040D"/>
                </a:solidFill>
                <a:latin typeface="Avenir Book" panose="02000503020000020003" pitchFamily="2" charset="0"/>
                <a:ea typeface="Calibri"/>
                <a:cs typeface="Calibri"/>
                <a:sym typeface="Calibri"/>
              </a:rPr>
              <a:t>Highly</a:t>
            </a:r>
            <a:endParaRPr sz="1100" dirty="0">
              <a:solidFill>
                <a:srgbClr val="09040D"/>
              </a:solidFill>
              <a:latin typeface="Avenir Book" panose="02000503020000020003" pitchFamily="2" charset="0"/>
            </a:endParaRPr>
          </a:p>
          <a:p>
            <a:pPr marL="0" marR="0" lvl="0" indent="0" algn="ctr" rtl="0">
              <a:spcBef>
                <a:spcPts val="0"/>
              </a:spcBef>
              <a:spcAft>
                <a:spcPts val="0"/>
              </a:spcAft>
              <a:buNone/>
            </a:pPr>
            <a:r>
              <a:rPr lang="en-US" sz="1400" dirty="0">
                <a:solidFill>
                  <a:srgbClr val="09040D"/>
                </a:solidFill>
                <a:latin typeface="Avenir Book" panose="02000503020000020003" pitchFamily="2" charset="0"/>
                <a:ea typeface="Calibri"/>
                <a:cs typeface="Calibri"/>
                <a:sym typeface="Calibri"/>
              </a:rPr>
              <a:t>Competitive</a:t>
            </a:r>
            <a:endParaRPr sz="1100" dirty="0">
              <a:solidFill>
                <a:srgbClr val="09040D"/>
              </a:solidFill>
              <a:latin typeface="Avenir Book" panose="02000503020000020003" pitchFamily="2" charset="0"/>
            </a:endParaRPr>
          </a:p>
        </p:txBody>
      </p:sp>
      <p:sp>
        <p:nvSpPr>
          <p:cNvPr id="415" name="Google Shape;415;g110126bd8df_0_195"/>
          <p:cNvSpPr txBox="1"/>
          <p:nvPr/>
        </p:nvSpPr>
        <p:spPr>
          <a:xfrm>
            <a:off x="3484932" y="2904672"/>
            <a:ext cx="1114500" cy="7158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endParaRPr sz="1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400" dirty="0">
                <a:solidFill>
                  <a:srgbClr val="09040D"/>
                </a:solidFill>
                <a:latin typeface="Avenir Book" panose="02000503020000020003" pitchFamily="2" charset="0"/>
                <a:ea typeface="Calibri"/>
                <a:cs typeface="Calibri"/>
                <a:sym typeface="Calibri"/>
              </a:rPr>
              <a:t>Competitive</a:t>
            </a:r>
            <a:endParaRPr sz="1100" dirty="0">
              <a:solidFill>
                <a:srgbClr val="09040D"/>
              </a:solidFill>
              <a:latin typeface="Avenir Book" panose="02000503020000020003" pitchFamily="2" charset="0"/>
            </a:endParaRPr>
          </a:p>
          <a:p>
            <a:pPr marL="0" marR="0" lvl="0" indent="0" algn="ctr" rtl="0">
              <a:spcBef>
                <a:spcPts val="0"/>
              </a:spcBef>
              <a:spcAft>
                <a:spcPts val="0"/>
              </a:spcAft>
              <a:buNone/>
            </a:pPr>
            <a:endParaRPr sz="1400" dirty="0">
              <a:solidFill>
                <a:schemeClr val="dk1"/>
              </a:solidFill>
              <a:latin typeface="Calibri"/>
              <a:ea typeface="Calibri"/>
              <a:cs typeface="Calibri"/>
              <a:sym typeface="Calibri"/>
            </a:endParaRPr>
          </a:p>
        </p:txBody>
      </p:sp>
      <p:sp>
        <p:nvSpPr>
          <p:cNvPr id="416" name="Google Shape;416;g110126bd8df_0_195"/>
          <p:cNvSpPr txBox="1"/>
          <p:nvPr/>
        </p:nvSpPr>
        <p:spPr>
          <a:xfrm>
            <a:off x="5080827" y="3012522"/>
            <a:ext cx="1114500" cy="5001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400" dirty="0">
                <a:solidFill>
                  <a:srgbClr val="09040D"/>
                </a:solidFill>
                <a:latin typeface="Avenir Book" panose="02000503020000020003" pitchFamily="2" charset="0"/>
                <a:ea typeface="Calibri"/>
                <a:cs typeface="Calibri"/>
                <a:sym typeface="Calibri"/>
              </a:rPr>
              <a:t>Not   Competitive</a:t>
            </a:r>
            <a:endParaRPr sz="1100" dirty="0">
              <a:solidFill>
                <a:srgbClr val="09040D"/>
              </a:solidFill>
              <a:latin typeface="Avenir Book" panose="02000503020000020003" pitchFamily="2"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110126bd8df_0_205"/>
          <p:cNvSpPr txBox="1">
            <a:spLocks noGrp="1"/>
          </p:cNvSpPr>
          <p:nvPr>
            <p:ph type="title"/>
          </p:nvPr>
        </p:nvSpPr>
        <p:spPr>
          <a:xfrm>
            <a:off x="167736" y="86709"/>
            <a:ext cx="8164500" cy="65974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ts val="3300"/>
              <a:buFont typeface="Calibri"/>
              <a:buNone/>
            </a:pPr>
            <a:r>
              <a:rPr lang="en-US" b="0" dirty="0">
                <a:solidFill>
                  <a:srgbClr val="FFFF00"/>
                </a:solidFill>
                <a:latin typeface="Avenir Book" panose="02000503020000020003" pitchFamily="2" charset="0"/>
                <a:cs typeface="Calibri" panose="020F0502020204030204" pitchFamily="34" charset="0"/>
              </a:rPr>
              <a:t>Factors POs Consider to Balance the Portfolio</a:t>
            </a:r>
            <a:r>
              <a:rPr lang="en-US" dirty="0">
                <a:solidFill>
                  <a:srgbClr val="FFFF00"/>
                </a:solidFill>
                <a:latin typeface="Avenir Book" panose="02000503020000020003" pitchFamily="2" charset="0"/>
                <a:cs typeface="Calibri" panose="020F0502020204030204" pitchFamily="34" charset="0"/>
              </a:rPr>
              <a:t>:</a:t>
            </a:r>
            <a:endParaRPr dirty="0">
              <a:solidFill>
                <a:srgbClr val="FFFF00"/>
              </a:solidFill>
              <a:latin typeface="Avenir Book" panose="02000503020000020003" pitchFamily="2" charset="0"/>
              <a:cs typeface="Calibri" panose="020F0502020204030204" pitchFamily="34" charset="0"/>
            </a:endParaRPr>
          </a:p>
        </p:txBody>
      </p:sp>
      <p:sp>
        <p:nvSpPr>
          <p:cNvPr id="422" name="Google Shape;422;g110126bd8df_0_205"/>
          <p:cNvSpPr txBox="1">
            <a:spLocks noGrp="1"/>
          </p:cNvSpPr>
          <p:nvPr>
            <p:ph type="body" idx="1"/>
          </p:nvPr>
        </p:nvSpPr>
        <p:spPr>
          <a:xfrm>
            <a:off x="942392" y="746449"/>
            <a:ext cx="7534096" cy="4310342"/>
          </a:xfrm>
          <a:prstGeom prst="rect">
            <a:avLst/>
          </a:prstGeom>
          <a:noFill/>
          <a:ln>
            <a:noFill/>
          </a:ln>
        </p:spPr>
        <p:txBody>
          <a:bodyPr spcFirstLastPara="1" wrap="square" lIns="68575" tIns="34275" rIns="68575" bIns="34275" anchor="t" anchorCtr="0">
            <a:noAutofit/>
          </a:bodyPr>
          <a:lstStyle/>
          <a:p>
            <a:pPr marL="177800" lvl="0" indent="-190500" algn="l" rtl="0">
              <a:lnSpc>
                <a:spcPct val="70000"/>
              </a:lnSpc>
              <a:spcBef>
                <a:spcPts val="0"/>
              </a:spcBef>
              <a:spcAft>
                <a:spcPts val="0"/>
              </a:spcAft>
              <a:buClr>
                <a:schemeClr val="lt1"/>
              </a:buClr>
              <a:buSzPts val="2000"/>
              <a:buChar char="•"/>
            </a:pPr>
            <a:r>
              <a:rPr lang="en-US" sz="1600" dirty="0">
                <a:latin typeface="Avenir Book" panose="02000503020000020003" pitchFamily="2" charset="0"/>
                <a:cs typeface="Calibri" panose="020F0502020204030204" pitchFamily="34" charset="0"/>
              </a:rPr>
              <a:t>Support for high-risk proposals with potential for transformative advances  </a:t>
            </a:r>
          </a:p>
          <a:p>
            <a:pPr marL="177800" lvl="0" indent="-190500" algn="l" rtl="0">
              <a:lnSpc>
                <a:spcPct val="70000"/>
              </a:lnSpc>
              <a:spcBef>
                <a:spcPts val="0"/>
              </a:spcBef>
              <a:spcAft>
                <a:spcPts val="0"/>
              </a:spcAft>
              <a:buClr>
                <a:schemeClr val="lt1"/>
              </a:buClr>
              <a:buSzPts val="2000"/>
              <a:buChar char="•"/>
            </a:pPr>
            <a:endParaRPr sz="800" dirty="0">
              <a:latin typeface="Avenir Book" panose="02000503020000020003" pitchFamily="2" charset="0"/>
              <a:cs typeface="Calibri" panose="020F0502020204030204" pitchFamily="34" charset="0"/>
            </a:endParaRPr>
          </a:p>
          <a:p>
            <a:pPr marL="177800" lvl="0" indent="-190500" algn="l" rtl="0">
              <a:lnSpc>
                <a:spcPct val="70000"/>
              </a:lnSpc>
              <a:spcBef>
                <a:spcPts val="800"/>
              </a:spcBef>
              <a:spcAft>
                <a:spcPts val="0"/>
              </a:spcAft>
              <a:buClr>
                <a:schemeClr val="lt1"/>
              </a:buClr>
              <a:buSzPts val="2000"/>
              <a:buChar char="•"/>
            </a:pPr>
            <a:r>
              <a:rPr lang="en-US" sz="1600" dirty="0">
                <a:latin typeface="Avenir Book" panose="02000503020000020003" pitchFamily="2" charset="0"/>
                <a:cs typeface="Calibri" panose="020F0502020204030204" pitchFamily="34" charset="0"/>
              </a:rPr>
              <a:t>Different approaches to significant research and education questions </a:t>
            </a:r>
          </a:p>
          <a:p>
            <a:pPr marL="177800" lvl="0" indent="-190500" algn="l" rtl="0">
              <a:lnSpc>
                <a:spcPct val="70000"/>
              </a:lnSpc>
              <a:spcBef>
                <a:spcPts val="800"/>
              </a:spcBef>
              <a:spcAft>
                <a:spcPts val="0"/>
              </a:spcAft>
              <a:buClr>
                <a:schemeClr val="lt1"/>
              </a:buClr>
              <a:buSzPts val="2000"/>
              <a:buChar char="•"/>
            </a:pPr>
            <a:endParaRPr sz="800" dirty="0">
              <a:latin typeface="Avenir Book" panose="02000503020000020003" pitchFamily="2" charset="0"/>
              <a:cs typeface="Calibri" panose="020F0502020204030204" pitchFamily="34" charset="0"/>
            </a:endParaRPr>
          </a:p>
          <a:p>
            <a:pPr marL="177800" lvl="0" indent="-190500" algn="l" rtl="0">
              <a:lnSpc>
                <a:spcPct val="70000"/>
              </a:lnSpc>
              <a:spcBef>
                <a:spcPts val="800"/>
              </a:spcBef>
              <a:spcAft>
                <a:spcPts val="0"/>
              </a:spcAft>
              <a:buClr>
                <a:schemeClr val="lt1"/>
              </a:buClr>
              <a:buSzPts val="2000"/>
              <a:buChar char="•"/>
            </a:pPr>
            <a:r>
              <a:rPr lang="en-US" sz="1600" dirty="0">
                <a:latin typeface="Avenir Book" panose="02000503020000020003" pitchFamily="2" charset="0"/>
                <a:cs typeface="Calibri" panose="020F0502020204030204" pitchFamily="34" charset="0"/>
              </a:rPr>
              <a:t>Capacity-building in a new and promising research area</a:t>
            </a:r>
          </a:p>
          <a:p>
            <a:pPr marL="0" lvl="0" indent="0" algn="l" rtl="0">
              <a:lnSpc>
                <a:spcPct val="70000"/>
              </a:lnSpc>
              <a:spcBef>
                <a:spcPts val="800"/>
              </a:spcBef>
              <a:spcAft>
                <a:spcPts val="0"/>
              </a:spcAft>
              <a:buClr>
                <a:schemeClr val="lt1"/>
              </a:buClr>
              <a:buSzPts val="2000"/>
              <a:buNone/>
            </a:pPr>
            <a:endParaRPr sz="800" dirty="0">
              <a:latin typeface="Avenir Book" panose="02000503020000020003" pitchFamily="2" charset="0"/>
              <a:cs typeface="Calibri" panose="020F0502020204030204" pitchFamily="34" charset="0"/>
            </a:endParaRPr>
          </a:p>
          <a:p>
            <a:pPr marL="177800" lvl="0" indent="-190500" algn="l" rtl="0">
              <a:lnSpc>
                <a:spcPct val="70000"/>
              </a:lnSpc>
              <a:spcBef>
                <a:spcPts val="800"/>
              </a:spcBef>
              <a:spcAft>
                <a:spcPts val="0"/>
              </a:spcAft>
              <a:buClr>
                <a:schemeClr val="lt1"/>
              </a:buClr>
              <a:buSzPts val="2000"/>
              <a:buChar char="•"/>
            </a:pPr>
            <a:r>
              <a:rPr lang="en-US" sz="1600" dirty="0">
                <a:latin typeface="Avenir Book" panose="02000503020000020003" pitchFamily="2" charset="0"/>
                <a:cs typeface="Calibri" panose="020F0502020204030204" pitchFamily="34" charset="0"/>
              </a:rPr>
              <a:t>Potential impact on human resources and infrastructure </a:t>
            </a:r>
          </a:p>
          <a:p>
            <a:pPr marL="177800" lvl="0" indent="-190500" algn="l" rtl="0">
              <a:lnSpc>
                <a:spcPct val="70000"/>
              </a:lnSpc>
              <a:spcBef>
                <a:spcPts val="800"/>
              </a:spcBef>
              <a:spcAft>
                <a:spcPts val="0"/>
              </a:spcAft>
              <a:buClr>
                <a:schemeClr val="lt1"/>
              </a:buClr>
              <a:buSzPts val="2000"/>
              <a:buChar char="•"/>
            </a:pPr>
            <a:endParaRPr sz="800" dirty="0">
              <a:latin typeface="Avenir Book" panose="02000503020000020003" pitchFamily="2" charset="0"/>
              <a:cs typeface="Calibri" panose="020F0502020204030204" pitchFamily="34" charset="0"/>
            </a:endParaRPr>
          </a:p>
          <a:p>
            <a:pPr marL="177800" lvl="0" indent="-190500" algn="l" rtl="0">
              <a:lnSpc>
                <a:spcPct val="70000"/>
              </a:lnSpc>
              <a:spcBef>
                <a:spcPts val="800"/>
              </a:spcBef>
              <a:spcAft>
                <a:spcPts val="0"/>
              </a:spcAft>
              <a:buClr>
                <a:schemeClr val="lt1"/>
              </a:buClr>
              <a:buSzPts val="2000"/>
              <a:buChar char="•"/>
            </a:pPr>
            <a:r>
              <a:rPr lang="en-US" sz="1600" dirty="0">
                <a:latin typeface="Avenir Book" panose="02000503020000020003" pitchFamily="2" charset="0"/>
                <a:cs typeface="Calibri" panose="020F0502020204030204" pitchFamily="34" charset="0"/>
              </a:rPr>
              <a:t>NSF core strategies, such as: (1) the integration of research and education and (2) broadening participation</a:t>
            </a:r>
          </a:p>
          <a:p>
            <a:pPr marL="177800" lvl="0" indent="-190500" algn="l" rtl="0">
              <a:lnSpc>
                <a:spcPct val="70000"/>
              </a:lnSpc>
              <a:spcBef>
                <a:spcPts val="800"/>
              </a:spcBef>
              <a:spcAft>
                <a:spcPts val="0"/>
              </a:spcAft>
              <a:buClr>
                <a:schemeClr val="lt1"/>
              </a:buClr>
              <a:buSzPts val="2000"/>
              <a:buChar char="•"/>
            </a:pPr>
            <a:endParaRPr sz="800" dirty="0">
              <a:latin typeface="Avenir Book" panose="02000503020000020003" pitchFamily="2" charset="0"/>
              <a:cs typeface="Calibri" panose="020F0502020204030204" pitchFamily="34" charset="0"/>
            </a:endParaRPr>
          </a:p>
          <a:p>
            <a:pPr marL="177800" lvl="0" indent="-190500" algn="l" rtl="0">
              <a:lnSpc>
                <a:spcPct val="70000"/>
              </a:lnSpc>
              <a:spcBef>
                <a:spcPts val="800"/>
              </a:spcBef>
              <a:spcAft>
                <a:spcPts val="0"/>
              </a:spcAft>
              <a:buClr>
                <a:schemeClr val="lt1"/>
              </a:buClr>
              <a:buSzPts val="2000"/>
              <a:buChar char="•"/>
            </a:pPr>
            <a:r>
              <a:rPr lang="en-US" sz="1600" dirty="0">
                <a:latin typeface="Avenir Book" panose="02000503020000020003" pitchFamily="2" charset="0"/>
                <a:cs typeface="Calibri" panose="020F0502020204030204" pitchFamily="34" charset="0"/>
              </a:rPr>
              <a:t>Achievement of special program objectives and initiatives </a:t>
            </a:r>
          </a:p>
          <a:p>
            <a:pPr marL="177800" lvl="0" indent="-190500" algn="l" rtl="0">
              <a:lnSpc>
                <a:spcPct val="70000"/>
              </a:lnSpc>
              <a:spcBef>
                <a:spcPts val="800"/>
              </a:spcBef>
              <a:spcAft>
                <a:spcPts val="0"/>
              </a:spcAft>
              <a:buClr>
                <a:schemeClr val="lt1"/>
              </a:buClr>
              <a:buSzPts val="2000"/>
              <a:buChar char="•"/>
            </a:pPr>
            <a:endParaRPr sz="800" dirty="0">
              <a:latin typeface="Avenir Book" panose="02000503020000020003" pitchFamily="2" charset="0"/>
              <a:cs typeface="Calibri" panose="020F0502020204030204" pitchFamily="34" charset="0"/>
            </a:endParaRPr>
          </a:p>
          <a:p>
            <a:pPr marL="177800" lvl="0" indent="-190500" algn="l" rtl="0">
              <a:lnSpc>
                <a:spcPct val="70000"/>
              </a:lnSpc>
              <a:spcBef>
                <a:spcPts val="800"/>
              </a:spcBef>
              <a:spcAft>
                <a:spcPts val="0"/>
              </a:spcAft>
              <a:buClr>
                <a:schemeClr val="lt1"/>
              </a:buClr>
              <a:buSzPts val="2000"/>
              <a:buChar char="•"/>
            </a:pPr>
            <a:r>
              <a:rPr lang="en-US" sz="1600" dirty="0">
                <a:latin typeface="Avenir Book" panose="02000503020000020003" pitchFamily="2" charset="0"/>
                <a:cs typeface="Calibri" panose="020F0502020204030204" pitchFamily="34" charset="0"/>
              </a:rPr>
              <a:t>Other available funding resources </a:t>
            </a:r>
          </a:p>
          <a:p>
            <a:pPr marL="177800" lvl="0" indent="-190500" algn="l" rtl="0">
              <a:lnSpc>
                <a:spcPct val="70000"/>
              </a:lnSpc>
              <a:spcBef>
                <a:spcPts val="800"/>
              </a:spcBef>
              <a:spcAft>
                <a:spcPts val="0"/>
              </a:spcAft>
              <a:buClr>
                <a:schemeClr val="lt1"/>
              </a:buClr>
              <a:buSzPts val="2000"/>
              <a:buChar char="•"/>
            </a:pPr>
            <a:endParaRPr sz="800" dirty="0">
              <a:latin typeface="Avenir Book" panose="02000503020000020003" pitchFamily="2" charset="0"/>
              <a:cs typeface="Calibri" panose="020F0502020204030204" pitchFamily="34" charset="0"/>
            </a:endParaRPr>
          </a:p>
          <a:p>
            <a:pPr marL="177800" lvl="0" indent="-190500" algn="l" rtl="0">
              <a:lnSpc>
                <a:spcPct val="70000"/>
              </a:lnSpc>
              <a:spcBef>
                <a:spcPts val="800"/>
              </a:spcBef>
              <a:spcAft>
                <a:spcPts val="0"/>
              </a:spcAft>
              <a:buClr>
                <a:schemeClr val="lt1"/>
              </a:buClr>
              <a:buSzPts val="2000"/>
              <a:buChar char="•"/>
            </a:pPr>
            <a:r>
              <a:rPr lang="en-US" sz="1600" dirty="0">
                <a:latin typeface="Avenir Book" panose="02000503020000020003" pitchFamily="2" charset="0"/>
                <a:cs typeface="Calibri" panose="020F0502020204030204" pitchFamily="34" charset="0"/>
              </a:rPr>
              <a:t>Geographic distribution</a:t>
            </a:r>
            <a:endParaRPr sz="1600" dirty="0">
              <a:latin typeface="Avenir Book" panose="02000503020000020003" pitchFamily="2" charset="0"/>
              <a:cs typeface="Calibri" panose="020F0502020204030204" pitchFamily="34" charset="0"/>
            </a:endParaRPr>
          </a:p>
          <a:p>
            <a:pPr marL="177800" lvl="0" indent="-38100" algn="l" rtl="0">
              <a:lnSpc>
                <a:spcPct val="70000"/>
              </a:lnSpc>
              <a:spcBef>
                <a:spcPts val="800"/>
              </a:spcBef>
              <a:spcAft>
                <a:spcPts val="0"/>
              </a:spcAft>
              <a:buClr>
                <a:schemeClr val="lt1"/>
              </a:buClr>
              <a:buSzPts val="2100"/>
              <a:buNone/>
            </a:pPr>
            <a:endParaRPr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10126bd8df_0_210"/>
          <p:cNvSpPr txBox="1">
            <a:spLocks noGrp="1"/>
          </p:cNvSpPr>
          <p:nvPr>
            <p:ph type="title"/>
          </p:nvPr>
        </p:nvSpPr>
        <p:spPr>
          <a:xfrm>
            <a:off x="276419" y="137160"/>
            <a:ext cx="5149332"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lt1"/>
              </a:buClr>
              <a:buSzPts val="3000"/>
              <a:buFont typeface="Calibri"/>
              <a:buNone/>
            </a:pPr>
            <a:r>
              <a:rPr lang="en-US" sz="3000" b="0" dirty="0">
                <a:solidFill>
                  <a:srgbClr val="FFFF00"/>
                </a:solidFill>
                <a:latin typeface="Avenir Book" panose="02000503020000020003" pitchFamily="2" charset="0"/>
                <a:cs typeface="Calibri" panose="020F0502020204030204" pitchFamily="34" charset="0"/>
              </a:rPr>
              <a:t>Why Proposals Are Declined</a:t>
            </a:r>
            <a:endParaRPr b="0" dirty="0">
              <a:solidFill>
                <a:srgbClr val="FFFF00"/>
              </a:solidFill>
              <a:latin typeface="Avenir Book" panose="02000503020000020003" pitchFamily="2" charset="0"/>
              <a:cs typeface="Calibri" panose="020F0502020204030204" pitchFamily="34" charset="0"/>
            </a:endParaRPr>
          </a:p>
        </p:txBody>
      </p:sp>
      <p:sp>
        <p:nvSpPr>
          <p:cNvPr id="429" name="Google Shape;429;g110126bd8df_0_210"/>
          <p:cNvSpPr txBox="1">
            <a:spLocks noGrp="1"/>
          </p:cNvSpPr>
          <p:nvPr>
            <p:ph type="body" idx="1"/>
          </p:nvPr>
        </p:nvSpPr>
        <p:spPr>
          <a:xfrm>
            <a:off x="990600" y="1123950"/>
            <a:ext cx="6724500" cy="4162500"/>
          </a:xfrm>
          <a:prstGeom prst="rect">
            <a:avLst/>
          </a:prstGeom>
          <a:noFill/>
          <a:ln>
            <a:noFill/>
          </a:ln>
        </p:spPr>
        <p:txBody>
          <a:bodyPr spcFirstLastPara="1" wrap="square" lIns="68575" tIns="34275" rIns="68575" bIns="34275" anchor="t" anchorCtr="0">
            <a:normAutofit/>
          </a:bodyPr>
          <a:lstStyle/>
          <a:p>
            <a:pPr marL="177800" lvl="0" indent="-171450" algn="l" rtl="0">
              <a:lnSpc>
                <a:spcPct val="110000"/>
              </a:lnSpc>
              <a:spcBef>
                <a:spcPts val="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Failure to establish a sound theoretical framework and/or poorly related to relevant literature.</a:t>
            </a:r>
            <a:endParaRPr dirty="0">
              <a:latin typeface="Avenir Book" panose="02000503020000020003" pitchFamily="2" charset="0"/>
              <a:cs typeface="Calibri" panose="020F0502020204030204" pitchFamily="34" charset="0"/>
            </a:endParaRPr>
          </a:p>
          <a:p>
            <a:pPr marL="0" lvl="0" indent="0" algn="l" rtl="0">
              <a:lnSpc>
                <a:spcPct val="110000"/>
              </a:lnSpc>
              <a:spcBef>
                <a:spcPts val="800"/>
              </a:spcBef>
              <a:spcAft>
                <a:spcPts val="0"/>
              </a:spcAft>
              <a:buClr>
                <a:schemeClr val="lt1"/>
              </a:buClr>
              <a:buSzPts val="800"/>
              <a:buNone/>
            </a:pPr>
            <a:endParaRPr sz="800" dirty="0">
              <a:latin typeface="Avenir Book" panose="02000503020000020003" pitchFamily="2" charset="0"/>
              <a:cs typeface="Calibri" panose="020F0502020204030204" pitchFamily="34" charset="0"/>
            </a:endParaRPr>
          </a:p>
          <a:p>
            <a:pPr marL="177800" lvl="0" indent="-171450" algn="l" rtl="0">
              <a:lnSpc>
                <a:spcPct val="11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Flawed research design OR failure to specify research methods in sufficient detail. Often, plans for data analysis are insufficient.</a:t>
            </a:r>
            <a:endParaRPr dirty="0">
              <a:latin typeface="Avenir Book" panose="02000503020000020003" pitchFamily="2" charset="0"/>
              <a:cs typeface="Calibri" panose="020F0502020204030204" pitchFamily="34" charset="0"/>
            </a:endParaRPr>
          </a:p>
          <a:p>
            <a:pPr marL="0" lvl="0" indent="0" algn="l" rtl="0">
              <a:lnSpc>
                <a:spcPct val="110000"/>
              </a:lnSpc>
              <a:spcBef>
                <a:spcPts val="800"/>
              </a:spcBef>
              <a:spcAft>
                <a:spcPts val="0"/>
              </a:spcAft>
              <a:buNone/>
            </a:pPr>
            <a:endParaRPr sz="800" dirty="0">
              <a:latin typeface="Avenir Book" panose="02000503020000020003" pitchFamily="2" charset="0"/>
              <a:cs typeface="Calibri" panose="020F0502020204030204" pitchFamily="34" charset="0"/>
            </a:endParaRPr>
          </a:p>
          <a:p>
            <a:pPr marL="177800" lvl="0" indent="-171450" algn="l" rtl="0">
              <a:lnSpc>
                <a:spcPct val="11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Sound theoretical framework, solid methodology, but they don’t align with each other.</a:t>
            </a:r>
            <a:endParaRPr dirty="0">
              <a:latin typeface="Avenir Book" panose="02000503020000020003" pitchFamily="2" charset="0"/>
              <a:cs typeface="Calibri" panose="020F0502020204030204" pitchFamily="34" charset="0"/>
            </a:endParaRPr>
          </a:p>
          <a:p>
            <a:pPr marL="177800" lvl="0" indent="-127000" algn="l" rtl="0">
              <a:lnSpc>
                <a:spcPct val="110000"/>
              </a:lnSpc>
              <a:spcBef>
                <a:spcPts val="800"/>
              </a:spcBef>
              <a:spcAft>
                <a:spcPts val="0"/>
              </a:spcAft>
              <a:buClr>
                <a:schemeClr val="lt1"/>
              </a:buClr>
              <a:buSzPts val="800"/>
              <a:buNone/>
            </a:pPr>
            <a:endParaRPr sz="800" dirty="0">
              <a:solidFill>
                <a:schemeClr val="dk1"/>
              </a:solidFill>
              <a:latin typeface="Trebuchet MS"/>
              <a:ea typeface="Trebuchet MS"/>
              <a:cs typeface="Trebuchet MS"/>
              <a:sym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110126bd8df_0_216"/>
          <p:cNvSpPr txBox="1">
            <a:spLocks noGrp="1"/>
          </p:cNvSpPr>
          <p:nvPr>
            <p:ph type="title"/>
          </p:nvPr>
        </p:nvSpPr>
        <p:spPr>
          <a:xfrm>
            <a:off x="166817" y="278026"/>
            <a:ext cx="7034100" cy="579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700"/>
              <a:buFont typeface="Calibri"/>
              <a:buNone/>
            </a:pPr>
            <a:r>
              <a:rPr lang="en-US" sz="2700" b="0" dirty="0">
                <a:solidFill>
                  <a:srgbClr val="FFFF00"/>
                </a:solidFill>
                <a:latin typeface="Avenir Book" panose="02000503020000020003" pitchFamily="2" charset="0"/>
              </a:rPr>
              <a:t>Other Reasons for Declines</a:t>
            </a:r>
            <a:endParaRPr b="0" dirty="0">
              <a:solidFill>
                <a:srgbClr val="FFFF00"/>
              </a:solidFill>
              <a:latin typeface="Avenir Book" panose="02000503020000020003" pitchFamily="2" charset="0"/>
            </a:endParaRPr>
          </a:p>
        </p:txBody>
      </p:sp>
      <p:sp>
        <p:nvSpPr>
          <p:cNvPr id="436" name="Google Shape;436;g110126bd8df_0_216"/>
          <p:cNvSpPr txBox="1">
            <a:spLocks noGrp="1"/>
          </p:cNvSpPr>
          <p:nvPr>
            <p:ph type="body" idx="1"/>
          </p:nvPr>
        </p:nvSpPr>
        <p:spPr>
          <a:xfrm>
            <a:off x="602400" y="861881"/>
            <a:ext cx="3741000" cy="3395700"/>
          </a:xfrm>
          <a:prstGeom prst="rect">
            <a:avLst/>
          </a:prstGeom>
          <a:noFill/>
          <a:ln>
            <a:noFill/>
          </a:ln>
        </p:spPr>
        <p:txBody>
          <a:bodyPr spcFirstLastPara="1" wrap="square" lIns="68575" tIns="34275" rIns="68575" bIns="34275" anchor="t" anchorCtr="0">
            <a:normAutofit/>
          </a:bodyPr>
          <a:lstStyle/>
          <a:p>
            <a:pPr marL="177800" lvl="0" indent="-177800" algn="l" rtl="0">
              <a:lnSpc>
                <a:spcPct val="110000"/>
              </a:lnSpc>
              <a:spcBef>
                <a:spcPts val="0"/>
              </a:spcBef>
              <a:spcAft>
                <a:spcPts val="0"/>
              </a:spcAft>
              <a:buClr>
                <a:schemeClr val="lt1"/>
              </a:buClr>
              <a:buSzPts val="1400"/>
              <a:buChar char="•"/>
            </a:pPr>
            <a:r>
              <a:rPr lang="en-US" sz="1800" dirty="0">
                <a:latin typeface="Avenir Book" panose="02000503020000020003" pitchFamily="2" charset="0"/>
                <a:ea typeface="Trebuchet MS"/>
                <a:cs typeface="Calibri" panose="020F0502020204030204" pitchFamily="34" charset="0"/>
                <a:sym typeface="Trebuchet MS"/>
              </a:rPr>
              <a:t>Failure to respond to solicitation</a:t>
            </a:r>
            <a:endParaRPr sz="1800" dirty="0">
              <a:latin typeface="Avenir Book" panose="02000503020000020003" pitchFamily="2" charset="0"/>
              <a:cs typeface="Calibri" panose="020F0502020204030204" pitchFamily="34" charset="0"/>
            </a:endParaRPr>
          </a:p>
          <a:p>
            <a:pPr marL="177800" lvl="0" indent="-190500" algn="l" rtl="0">
              <a:lnSpc>
                <a:spcPct val="110000"/>
              </a:lnSpc>
              <a:spcBef>
                <a:spcPts val="800"/>
              </a:spcBef>
              <a:spcAft>
                <a:spcPts val="0"/>
              </a:spcAft>
              <a:buClr>
                <a:schemeClr val="lt1"/>
              </a:buClr>
              <a:buSzPts val="1600"/>
              <a:buChar char="•"/>
            </a:pPr>
            <a:r>
              <a:rPr lang="en-US" sz="1800" dirty="0">
                <a:latin typeface="Avenir Book" panose="02000503020000020003" pitchFamily="2" charset="0"/>
                <a:ea typeface="Trebuchet MS"/>
                <a:cs typeface="Calibri" panose="020F0502020204030204" pitchFamily="34" charset="0"/>
                <a:sym typeface="Trebuchet MS"/>
              </a:rPr>
              <a:t>Failure to follow directions</a:t>
            </a:r>
            <a:endParaRPr sz="1800" dirty="0">
              <a:latin typeface="Avenir Book" panose="02000503020000020003" pitchFamily="2" charset="0"/>
              <a:cs typeface="Calibri" panose="020F0502020204030204" pitchFamily="34" charset="0"/>
            </a:endParaRPr>
          </a:p>
          <a:p>
            <a:pPr marL="177800" lvl="0" indent="-190500" algn="l" rtl="0">
              <a:lnSpc>
                <a:spcPct val="110000"/>
              </a:lnSpc>
              <a:spcBef>
                <a:spcPts val="800"/>
              </a:spcBef>
              <a:spcAft>
                <a:spcPts val="0"/>
              </a:spcAft>
              <a:buClr>
                <a:schemeClr val="lt1"/>
              </a:buClr>
              <a:buSzPts val="1600"/>
              <a:buChar char="•"/>
            </a:pPr>
            <a:r>
              <a:rPr lang="en-US" sz="1800" dirty="0">
                <a:latin typeface="Avenir Book" panose="02000503020000020003" pitchFamily="2" charset="0"/>
                <a:ea typeface="Trebuchet MS"/>
                <a:cs typeface="Calibri" panose="020F0502020204030204" pitchFamily="34" charset="0"/>
                <a:sym typeface="Trebuchet MS"/>
              </a:rPr>
              <a:t>The project is too focused on a specific case</a:t>
            </a:r>
            <a:endParaRPr sz="1800" dirty="0">
              <a:latin typeface="Avenir Book" panose="02000503020000020003" pitchFamily="2" charset="0"/>
              <a:cs typeface="Calibri" panose="020F0502020204030204" pitchFamily="34" charset="0"/>
            </a:endParaRPr>
          </a:p>
          <a:p>
            <a:pPr marL="177800" lvl="0" indent="-190500" algn="l" rtl="0">
              <a:lnSpc>
                <a:spcPct val="110000"/>
              </a:lnSpc>
              <a:spcBef>
                <a:spcPts val="800"/>
              </a:spcBef>
              <a:spcAft>
                <a:spcPts val="0"/>
              </a:spcAft>
              <a:buClr>
                <a:schemeClr val="lt1"/>
              </a:buClr>
              <a:buSzPts val="1600"/>
              <a:buChar char="•"/>
            </a:pPr>
            <a:r>
              <a:rPr lang="en-US" sz="1800" dirty="0">
                <a:latin typeface="Avenir Book" panose="02000503020000020003" pitchFamily="2" charset="0"/>
                <a:ea typeface="Trebuchet MS"/>
                <a:cs typeface="Calibri" panose="020F0502020204030204" pitchFamily="34" charset="0"/>
                <a:sym typeface="Trebuchet MS"/>
              </a:rPr>
              <a:t>Project is “too applied”</a:t>
            </a:r>
            <a:endParaRPr sz="1800" dirty="0">
              <a:latin typeface="Avenir Book" panose="02000503020000020003" pitchFamily="2" charset="0"/>
              <a:cs typeface="Calibri" panose="020F0502020204030204" pitchFamily="34" charset="0"/>
            </a:endParaRPr>
          </a:p>
          <a:p>
            <a:pPr marL="177800" lvl="0" indent="-190500" algn="l" rtl="0">
              <a:lnSpc>
                <a:spcPct val="110000"/>
              </a:lnSpc>
              <a:spcBef>
                <a:spcPts val="800"/>
              </a:spcBef>
              <a:spcAft>
                <a:spcPts val="0"/>
              </a:spcAft>
              <a:buClr>
                <a:schemeClr val="lt1"/>
              </a:buClr>
              <a:buSzPts val="1600"/>
              <a:buChar char="•"/>
            </a:pPr>
            <a:r>
              <a:rPr lang="en-US" sz="1800" dirty="0">
                <a:latin typeface="Avenir Book" panose="02000503020000020003" pitchFamily="2" charset="0"/>
                <a:ea typeface="Trebuchet MS"/>
                <a:cs typeface="Calibri" panose="020F0502020204030204" pitchFamily="34" charset="0"/>
                <a:sym typeface="Trebuchet MS"/>
              </a:rPr>
              <a:t>Anticipated contribution incremental</a:t>
            </a:r>
            <a:endParaRPr sz="1800" dirty="0">
              <a:latin typeface="Avenir Book" panose="02000503020000020003" pitchFamily="2" charset="0"/>
              <a:cs typeface="Calibri" panose="020F0502020204030204" pitchFamily="34" charset="0"/>
            </a:endParaRPr>
          </a:p>
          <a:p>
            <a:pPr marL="177800" lvl="0" indent="-190500" algn="l" rtl="0">
              <a:lnSpc>
                <a:spcPct val="110000"/>
              </a:lnSpc>
              <a:spcBef>
                <a:spcPts val="800"/>
              </a:spcBef>
              <a:spcAft>
                <a:spcPts val="0"/>
              </a:spcAft>
              <a:buClr>
                <a:schemeClr val="lt1"/>
              </a:buClr>
              <a:buSzPts val="1600"/>
              <a:buChar char="•"/>
            </a:pPr>
            <a:r>
              <a:rPr lang="en-US" sz="1800" dirty="0">
                <a:latin typeface="Avenir Book" panose="02000503020000020003" pitchFamily="2" charset="0"/>
                <a:ea typeface="Trebuchet MS"/>
                <a:cs typeface="Calibri" panose="020F0502020204030204" pitchFamily="34" charset="0"/>
                <a:sym typeface="Trebuchet MS"/>
              </a:rPr>
              <a:t>Bad Luck</a:t>
            </a:r>
            <a:endParaRPr sz="1800" dirty="0">
              <a:latin typeface="Avenir Book" panose="02000503020000020003" pitchFamily="2" charset="0"/>
              <a:cs typeface="Calibri" panose="020F0502020204030204" pitchFamily="34" charset="0"/>
            </a:endParaRPr>
          </a:p>
          <a:p>
            <a:pPr marL="177800" lvl="0" indent="-38100" algn="l" rtl="0">
              <a:lnSpc>
                <a:spcPct val="90000"/>
              </a:lnSpc>
              <a:spcBef>
                <a:spcPts val="800"/>
              </a:spcBef>
              <a:spcAft>
                <a:spcPts val="0"/>
              </a:spcAft>
              <a:buClr>
                <a:schemeClr val="lt1"/>
              </a:buClr>
              <a:buSzPts val="2100"/>
              <a:buNone/>
            </a:pPr>
            <a:endParaRPr sz="2300" dirty="0"/>
          </a:p>
        </p:txBody>
      </p:sp>
      <p:sp>
        <p:nvSpPr>
          <p:cNvPr id="437" name="Google Shape;437;g110126bd8df_0_216"/>
          <p:cNvSpPr txBox="1"/>
          <p:nvPr/>
        </p:nvSpPr>
        <p:spPr>
          <a:xfrm>
            <a:off x="5330396" y="3113903"/>
            <a:ext cx="3741000" cy="16701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rgbClr val="E1EFD8"/>
              </a:buClr>
              <a:buSzPts val="1800"/>
              <a:buFont typeface="Arial"/>
              <a:buChar char="•"/>
            </a:pPr>
            <a:r>
              <a:rPr lang="en-US" sz="1800" dirty="0">
                <a:solidFill>
                  <a:schemeClr val="bg1"/>
                </a:solidFill>
                <a:latin typeface="Avenir Book" panose="02000503020000020003" pitchFamily="2" charset="0"/>
                <a:ea typeface="Avenir"/>
                <a:cs typeface="Calibri" panose="020F0502020204030204" pitchFamily="34" charset="0"/>
                <a:sym typeface="Avenir"/>
              </a:rPr>
              <a:t>Revise and resubmit</a:t>
            </a:r>
            <a:endParaRPr sz="1100" dirty="0">
              <a:solidFill>
                <a:schemeClr val="bg1"/>
              </a:solidFill>
              <a:latin typeface="Avenir Book" panose="02000503020000020003" pitchFamily="2" charset="0"/>
              <a:cs typeface="Calibri" panose="020F0502020204030204" pitchFamily="34" charset="0"/>
            </a:endParaRPr>
          </a:p>
          <a:p>
            <a:pPr marL="215900" marR="0" lvl="0" indent="-215900" algn="l" rtl="0">
              <a:spcBef>
                <a:spcPts val="0"/>
              </a:spcBef>
              <a:spcAft>
                <a:spcPts val="0"/>
              </a:spcAft>
              <a:buClr>
                <a:srgbClr val="E1EFD8"/>
              </a:buClr>
              <a:buSzPts val="1800"/>
              <a:buFont typeface="Arial"/>
              <a:buChar char="•"/>
            </a:pPr>
            <a:r>
              <a:rPr lang="en-US" sz="1800" dirty="0">
                <a:solidFill>
                  <a:schemeClr val="bg1"/>
                </a:solidFill>
                <a:latin typeface="Avenir Book" panose="02000503020000020003" pitchFamily="2" charset="0"/>
                <a:ea typeface="Avenir"/>
                <a:cs typeface="Calibri" panose="020F0502020204030204" pitchFamily="34" charset="0"/>
                <a:sym typeface="Avenir"/>
              </a:rPr>
              <a:t>Discover other funding sources</a:t>
            </a:r>
            <a:endParaRPr sz="1100" dirty="0">
              <a:solidFill>
                <a:schemeClr val="bg1"/>
              </a:solidFill>
              <a:latin typeface="Avenir Book" panose="02000503020000020003" pitchFamily="2" charset="0"/>
              <a:cs typeface="Calibri" panose="020F0502020204030204" pitchFamily="34" charset="0"/>
            </a:endParaRPr>
          </a:p>
          <a:p>
            <a:pPr marL="215900" marR="0" lvl="0" indent="-215900" algn="l" rtl="0">
              <a:spcBef>
                <a:spcPts val="0"/>
              </a:spcBef>
              <a:spcAft>
                <a:spcPts val="0"/>
              </a:spcAft>
              <a:buClr>
                <a:srgbClr val="E1EFD8"/>
              </a:buClr>
              <a:buSzPts val="1800"/>
              <a:buFont typeface="Arial"/>
              <a:buChar char="•"/>
            </a:pPr>
            <a:r>
              <a:rPr lang="en-US" sz="1800" dirty="0">
                <a:solidFill>
                  <a:schemeClr val="bg1"/>
                </a:solidFill>
                <a:latin typeface="Avenir Book" panose="02000503020000020003" pitchFamily="2" charset="0"/>
                <a:ea typeface="Avenir"/>
                <a:cs typeface="Calibri" panose="020F0502020204030204" pitchFamily="34" charset="0"/>
                <a:sym typeface="Avenir"/>
              </a:rPr>
              <a:t>Forces thinking</a:t>
            </a:r>
            <a:endParaRPr sz="1100" dirty="0">
              <a:solidFill>
                <a:schemeClr val="bg1"/>
              </a:solidFill>
              <a:latin typeface="Avenir Book" panose="02000503020000020003" pitchFamily="2" charset="0"/>
              <a:cs typeface="Calibri" panose="020F0502020204030204" pitchFamily="34" charset="0"/>
            </a:endParaRPr>
          </a:p>
          <a:p>
            <a:pPr marL="215900" marR="0" lvl="0" indent="-215900" algn="l" rtl="0">
              <a:spcBef>
                <a:spcPts val="0"/>
              </a:spcBef>
              <a:spcAft>
                <a:spcPts val="0"/>
              </a:spcAft>
              <a:buClr>
                <a:srgbClr val="E1EFD8"/>
              </a:buClr>
              <a:buSzPts val="1800"/>
              <a:buFont typeface="Arial"/>
              <a:buChar char="•"/>
            </a:pPr>
            <a:r>
              <a:rPr lang="en-US" sz="1800" dirty="0">
                <a:solidFill>
                  <a:schemeClr val="bg1"/>
                </a:solidFill>
                <a:latin typeface="Avenir Book" panose="02000503020000020003" pitchFamily="2" charset="0"/>
                <a:ea typeface="Avenir"/>
                <a:cs typeface="Calibri" panose="020F0502020204030204" pitchFamily="34" charset="0"/>
                <a:sym typeface="Avenir"/>
              </a:rPr>
              <a:t>Builds relationships</a:t>
            </a:r>
            <a:endParaRPr sz="1100" dirty="0">
              <a:solidFill>
                <a:schemeClr val="bg1"/>
              </a:solidFill>
              <a:latin typeface="Avenir Book" panose="02000503020000020003" pitchFamily="2" charset="0"/>
              <a:cs typeface="Calibri" panose="020F0502020204030204" pitchFamily="34" charset="0"/>
            </a:endParaRPr>
          </a:p>
          <a:p>
            <a:pPr marL="215900" marR="0" lvl="0" indent="-215900" algn="l" rtl="0">
              <a:spcBef>
                <a:spcPts val="0"/>
              </a:spcBef>
              <a:spcAft>
                <a:spcPts val="0"/>
              </a:spcAft>
              <a:buClr>
                <a:srgbClr val="E1EFD8"/>
              </a:buClr>
              <a:buSzPts val="1800"/>
              <a:buFont typeface="Arial"/>
              <a:buChar char="•"/>
            </a:pPr>
            <a:r>
              <a:rPr lang="en-US" sz="1800" dirty="0">
                <a:solidFill>
                  <a:schemeClr val="bg1"/>
                </a:solidFill>
                <a:latin typeface="Avenir Book" panose="02000503020000020003" pitchFamily="2" charset="0"/>
                <a:ea typeface="Avenir"/>
                <a:cs typeface="Calibri" panose="020F0502020204030204" pitchFamily="34" charset="0"/>
                <a:sym typeface="Avenir"/>
              </a:rPr>
              <a:t>Receive reviews from experts</a:t>
            </a:r>
            <a:endParaRPr sz="1100" dirty="0">
              <a:solidFill>
                <a:schemeClr val="bg1"/>
              </a:solidFill>
              <a:latin typeface="Avenir Book" panose="02000503020000020003" pitchFamily="2" charset="0"/>
              <a:cs typeface="Calibri" panose="020F0502020204030204" pitchFamily="34" charset="0"/>
            </a:endParaRPr>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438" name="Google Shape;438;g110126bd8df_0_216"/>
          <p:cNvSpPr txBox="1"/>
          <p:nvPr/>
        </p:nvSpPr>
        <p:spPr>
          <a:xfrm>
            <a:off x="4800602" y="1882904"/>
            <a:ext cx="3552300" cy="11772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400" dirty="0">
                <a:solidFill>
                  <a:srgbClr val="FFFF00"/>
                </a:solidFill>
                <a:latin typeface="Avenir Book" panose="02000503020000020003" pitchFamily="2" charset="0"/>
                <a:ea typeface="Avenir"/>
                <a:cs typeface="Calibri" panose="020F0502020204030204" pitchFamily="34" charset="0"/>
                <a:sym typeface="Avenir"/>
              </a:rPr>
              <a:t>Remember, it is useful to submit, even if declined…</a:t>
            </a:r>
            <a:endParaRPr sz="2400" dirty="0">
              <a:solidFill>
                <a:srgbClr val="FFFF00"/>
              </a:solidFill>
              <a:latin typeface="Avenir Book" panose="02000503020000020003" pitchFamily="2" charset="0"/>
              <a:ea typeface="Calibri"/>
              <a:cs typeface="Calibri" panose="020F0502020204030204" pitchFamily="34" charset="0"/>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110126bd8df_0_224"/>
          <p:cNvSpPr txBox="1">
            <a:spLocks noGrp="1"/>
          </p:cNvSpPr>
          <p:nvPr>
            <p:ph type="title"/>
          </p:nvPr>
        </p:nvSpPr>
        <p:spPr>
          <a:xfrm>
            <a:off x="282860" y="109835"/>
            <a:ext cx="5715000" cy="7356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000"/>
              <a:buFont typeface="Calibri"/>
              <a:buNone/>
            </a:pPr>
            <a:r>
              <a:rPr lang="en-US" sz="3000" b="0" dirty="0">
                <a:solidFill>
                  <a:srgbClr val="FFFF00"/>
                </a:solidFill>
                <a:latin typeface="Avenir Book" panose="02000503020000020003" pitchFamily="2" charset="0"/>
                <a:cs typeface="Calibri" panose="020F0502020204030204" pitchFamily="34" charset="0"/>
              </a:rPr>
              <a:t>To Revise a Proposal or Not?  </a:t>
            </a:r>
            <a:endParaRPr b="0" dirty="0">
              <a:solidFill>
                <a:srgbClr val="FFFF00"/>
              </a:solidFill>
              <a:latin typeface="Avenir Book" panose="02000503020000020003" pitchFamily="2" charset="0"/>
              <a:cs typeface="Calibri" panose="020F0502020204030204" pitchFamily="34" charset="0"/>
            </a:endParaRPr>
          </a:p>
        </p:txBody>
      </p:sp>
      <p:sp>
        <p:nvSpPr>
          <p:cNvPr id="444" name="Google Shape;444;g110126bd8df_0_224"/>
          <p:cNvSpPr txBox="1">
            <a:spLocks noGrp="1"/>
          </p:cNvSpPr>
          <p:nvPr>
            <p:ph type="body" idx="1"/>
          </p:nvPr>
        </p:nvSpPr>
        <p:spPr>
          <a:xfrm>
            <a:off x="777240" y="1036200"/>
            <a:ext cx="7495673" cy="3845400"/>
          </a:xfrm>
          <a:prstGeom prst="rect">
            <a:avLst/>
          </a:prstGeom>
          <a:noFill/>
          <a:ln>
            <a:noFill/>
          </a:ln>
        </p:spPr>
        <p:txBody>
          <a:bodyPr spcFirstLastPara="1" wrap="square" lIns="68575" tIns="34275" rIns="68575" bIns="34275" anchor="t" anchorCtr="0">
            <a:noAutofit/>
          </a:bodyPr>
          <a:lstStyle/>
          <a:p>
            <a:pPr marL="177800" lvl="0" indent="-184150" algn="l" rtl="0">
              <a:lnSpc>
                <a:spcPct val="70000"/>
              </a:lnSpc>
              <a:spcBef>
                <a:spcPts val="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Principal Investigators submit on average about 2.3 proposals for every award they receive.</a:t>
            </a:r>
          </a:p>
          <a:p>
            <a:pPr marL="177800" lvl="0" indent="-184150" algn="l" rtl="0">
              <a:lnSpc>
                <a:spcPct val="70000"/>
              </a:lnSpc>
              <a:spcBef>
                <a:spcPts val="0"/>
              </a:spcBef>
              <a:spcAft>
                <a:spcPts val="0"/>
              </a:spcAft>
              <a:buClr>
                <a:schemeClr val="lt1"/>
              </a:buClr>
              <a:buSzPts val="2100"/>
              <a:buChar char="•"/>
            </a:pPr>
            <a:endParaRPr sz="800" dirty="0">
              <a:latin typeface="Avenir Book" panose="02000503020000020003" pitchFamily="2" charset="0"/>
              <a:cs typeface="Calibri" panose="020F0502020204030204" pitchFamily="34" charset="0"/>
            </a:endParaRPr>
          </a:p>
          <a:p>
            <a:pPr marL="177800" lvl="0" indent="-101600" algn="l" rtl="0">
              <a:lnSpc>
                <a:spcPct val="70000"/>
              </a:lnSpc>
              <a:spcBef>
                <a:spcPts val="0"/>
              </a:spcBef>
              <a:spcAft>
                <a:spcPts val="0"/>
              </a:spcAft>
              <a:buSzPts val="800"/>
              <a:buChar char="•"/>
            </a:pPr>
            <a:endParaRPr sz="800" dirty="0">
              <a:latin typeface="Avenir Book" panose="02000503020000020003" pitchFamily="2" charset="0"/>
              <a:cs typeface="Calibri" panose="020F0502020204030204" pitchFamily="34" charset="0"/>
            </a:endParaRPr>
          </a:p>
          <a:p>
            <a:pPr marL="177800" lvl="0" indent="-184150" algn="l" rtl="0">
              <a:lnSpc>
                <a:spcPct val="7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NSF funds about 20% of proposals, despite deeming 30% of proposals worthy of funding.</a:t>
            </a:r>
            <a:endParaRPr dirty="0">
              <a:latin typeface="Avenir Book" panose="02000503020000020003" pitchFamily="2" charset="0"/>
              <a:cs typeface="Calibri" panose="020F0502020204030204" pitchFamily="34" charset="0"/>
            </a:endParaRPr>
          </a:p>
          <a:p>
            <a:pPr marL="177800" lvl="0" indent="-101600" algn="l" rtl="0">
              <a:lnSpc>
                <a:spcPct val="70000"/>
              </a:lnSpc>
              <a:spcBef>
                <a:spcPts val="800"/>
              </a:spcBef>
              <a:spcAft>
                <a:spcPts val="0"/>
              </a:spcAft>
              <a:buSzPts val="800"/>
              <a:buChar char="•"/>
            </a:pPr>
            <a:endParaRPr sz="800" dirty="0">
              <a:latin typeface="Avenir Book" panose="02000503020000020003" pitchFamily="2" charset="0"/>
              <a:cs typeface="Calibri" panose="020F0502020204030204" pitchFamily="34" charset="0"/>
            </a:endParaRPr>
          </a:p>
          <a:p>
            <a:pPr marL="177800" lvl="0" indent="-184150" algn="l" rtl="0">
              <a:lnSpc>
                <a:spcPct val="7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Two types of Not Competitive proposals:</a:t>
            </a:r>
            <a:endParaRPr sz="2300" dirty="0">
              <a:latin typeface="Avenir Book" panose="02000503020000020003" pitchFamily="2" charset="0"/>
              <a:cs typeface="Calibri" panose="020F0502020204030204" pitchFamily="34" charset="0"/>
            </a:endParaRPr>
          </a:p>
          <a:p>
            <a:pPr marL="520700" lvl="1" indent="-190500" algn="l" rtl="0">
              <a:lnSpc>
                <a:spcPct val="7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Poor quality proposals (lots of Fair or Poor ratings)</a:t>
            </a:r>
            <a:endParaRPr sz="2000" dirty="0">
              <a:latin typeface="Avenir Book" panose="02000503020000020003" pitchFamily="2" charset="0"/>
              <a:cs typeface="Calibri" panose="020F0502020204030204" pitchFamily="34" charset="0"/>
            </a:endParaRPr>
          </a:p>
          <a:p>
            <a:pPr marL="520700" lvl="1" indent="-190500" algn="l" rtl="0">
              <a:lnSpc>
                <a:spcPct val="7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Great ideas but not yet ready – usually because of methodological flaws</a:t>
            </a:r>
            <a:endParaRPr dirty="0">
              <a:latin typeface="Avenir Book" panose="02000503020000020003" pitchFamily="2" charset="0"/>
              <a:cs typeface="Calibri" panose="020F0502020204030204" pitchFamily="34" charset="0"/>
            </a:endParaRPr>
          </a:p>
          <a:p>
            <a:pPr marL="520700" lvl="1" indent="-127000" algn="l" rtl="0">
              <a:lnSpc>
                <a:spcPct val="70000"/>
              </a:lnSpc>
              <a:spcBef>
                <a:spcPts val="400"/>
              </a:spcBef>
              <a:spcAft>
                <a:spcPts val="0"/>
              </a:spcAft>
              <a:buSzPts val="800"/>
              <a:buChar char="•"/>
            </a:pPr>
            <a:endParaRPr sz="800" dirty="0">
              <a:latin typeface="Avenir Book" panose="02000503020000020003" pitchFamily="2" charset="0"/>
              <a:cs typeface="Calibri" panose="020F0502020204030204" pitchFamily="34" charset="0"/>
            </a:endParaRPr>
          </a:p>
          <a:p>
            <a:pPr marL="177800" lvl="0" indent="-184150" algn="l" rtl="0">
              <a:lnSpc>
                <a:spcPct val="7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Competitive or Medium/Low Competitive</a:t>
            </a:r>
            <a:endParaRPr sz="2300" dirty="0">
              <a:latin typeface="Avenir Book" panose="02000503020000020003" pitchFamily="2" charset="0"/>
              <a:cs typeface="Calibri" panose="020F0502020204030204" pitchFamily="34" charset="0"/>
            </a:endParaRPr>
          </a:p>
          <a:p>
            <a:pPr marL="520700" lvl="1" indent="-190500" algn="l" rtl="0">
              <a:lnSpc>
                <a:spcPct val="7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Solid proposal but not the most innovative</a:t>
            </a:r>
            <a:endParaRPr sz="2000" dirty="0">
              <a:latin typeface="Avenir Book" panose="02000503020000020003" pitchFamily="2" charset="0"/>
              <a:cs typeface="Calibri" panose="020F0502020204030204" pitchFamily="34" charset="0"/>
            </a:endParaRPr>
          </a:p>
          <a:p>
            <a:pPr marL="520700" lvl="1" indent="-190500" algn="l" rtl="0">
              <a:lnSpc>
                <a:spcPct val="70000"/>
              </a:lnSpc>
              <a:spcBef>
                <a:spcPts val="400"/>
              </a:spcBef>
              <a:spcAft>
                <a:spcPts val="0"/>
              </a:spcAft>
              <a:buClr>
                <a:schemeClr val="lt1"/>
              </a:buClr>
              <a:buSzPts val="1800"/>
              <a:buChar char="•"/>
            </a:pPr>
            <a:r>
              <a:rPr lang="en-US" dirty="0">
                <a:latin typeface="Avenir Book" panose="02000503020000020003" pitchFamily="2" charset="0"/>
                <a:cs typeface="Calibri" panose="020F0502020204030204" pitchFamily="34" charset="0"/>
              </a:rPr>
              <a:t>Some flaws but not fatal – fundable but not at top</a:t>
            </a:r>
            <a:endParaRPr sz="2000" dirty="0">
              <a:latin typeface="Avenir Book" panose="02000503020000020003" pitchFamily="2" charset="0"/>
              <a:cs typeface="Calibri" panose="020F0502020204030204" pitchFamily="34" charset="0"/>
            </a:endParaRPr>
          </a:p>
          <a:p>
            <a:pPr marL="177800" lvl="0" indent="-38100" algn="l" rtl="0">
              <a:lnSpc>
                <a:spcPct val="70000"/>
              </a:lnSpc>
              <a:spcBef>
                <a:spcPts val="800"/>
              </a:spcBef>
              <a:spcAft>
                <a:spcPts val="0"/>
              </a:spcAft>
              <a:buClr>
                <a:schemeClr val="lt1"/>
              </a:buClr>
              <a:buSzPts val="2100"/>
              <a:buNone/>
            </a:pPr>
            <a:endParaRPr sz="2300" dirty="0"/>
          </a:p>
          <a:p>
            <a:pPr marL="177800" lvl="0" indent="-38100" algn="l" rtl="0">
              <a:lnSpc>
                <a:spcPct val="70000"/>
              </a:lnSpc>
              <a:spcBef>
                <a:spcPts val="800"/>
              </a:spcBef>
              <a:spcAft>
                <a:spcPts val="0"/>
              </a:spcAft>
              <a:buClr>
                <a:schemeClr val="lt1"/>
              </a:buClr>
              <a:buSzPts val="21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1393a804ac_1_0"/>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400" b="0" dirty="0">
                <a:solidFill>
                  <a:srgbClr val="FFFF00"/>
                </a:solidFill>
                <a:latin typeface="Avenir Book" panose="02000503020000020003" pitchFamily="2" charset="0"/>
              </a:rPr>
              <a:t>Housekeeping</a:t>
            </a:r>
            <a:endParaRPr sz="4400" b="0" dirty="0">
              <a:solidFill>
                <a:srgbClr val="FFFF00"/>
              </a:solidFill>
              <a:latin typeface="Avenir Book" panose="02000503020000020003" pitchFamily="2" charset="0"/>
            </a:endParaRPr>
          </a:p>
        </p:txBody>
      </p:sp>
      <p:sp>
        <p:nvSpPr>
          <p:cNvPr id="147" name="Google Shape;147;g11393a804ac_1_0"/>
          <p:cNvSpPr txBox="1">
            <a:spLocks noGrp="1"/>
          </p:cNvSpPr>
          <p:nvPr>
            <p:ph type="body" idx="1"/>
          </p:nvPr>
        </p:nvSpPr>
        <p:spPr>
          <a:xfrm>
            <a:off x="794904" y="1341510"/>
            <a:ext cx="7886700" cy="3263400"/>
          </a:xfrm>
          <a:prstGeom prst="rect">
            <a:avLst/>
          </a:prstGeom>
        </p:spPr>
        <p:txBody>
          <a:bodyPr spcFirstLastPara="1" wrap="square" lIns="91425" tIns="45700" rIns="91425" bIns="45700" anchor="t" anchorCtr="0">
            <a:normAutofit lnSpcReduction="10000"/>
          </a:bodyPr>
          <a:lstStyle/>
          <a:p>
            <a:pPr lvl="0" algn="l" rtl="0">
              <a:spcBef>
                <a:spcPts val="1000"/>
              </a:spcBef>
              <a:spcAft>
                <a:spcPts val="0"/>
              </a:spcAft>
              <a:buSzPts val="2800"/>
              <a:buFont typeface="Arial" panose="020B0604020202020204" pitchFamily="34" charset="0"/>
              <a:buChar char="•"/>
            </a:pPr>
            <a:r>
              <a:rPr lang="en-US" sz="2400" dirty="0">
                <a:latin typeface="Avenir Book" panose="02000503020000020003" pitchFamily="2" charset="0"/>
              </a:rPr>
              <a:t>Faculty Research Survey – please help us!</a:t>
            </a:r>
          </a:p>
          <a:p>
            <a:pPr lvl="1">
              <a:spcBef>
                <a:spcPts val="1000"/>
              </a:spcBef>
              <a:buSzPts val="2800"/>
              <a:buFont typeface="Arial" panose="020B0604020202020204" pitchFamily="34" charset="0"/>
              <a:buChar char="•"/>
            </a:pPr>
            <a:r>
              <a:rPr lang="en-US" sz="2400" u="sng" dirty="0">
                <a:latin typeface="Avenir Book" panose="02000503020000020003" pitchFamily="2" charset="0"/>
                <a:hlinkClick r:id="rId3" tooltip="https://nam10.safelinks.protection.outlook.com/?url=https%3A%2F%2Fcsuci.qualtrics.com%2Fjfe%2Fform%2FSV_a5KFY1RWSTJLZK6&amp;data=04%7C01%7Cwilliam.wagner%40csuci.edu%7Cf2049a2c2ec94fc6abe308d9ea8d978c%7Ce30f5bdb7f18435b84369d84aa7b96dd%7C1%7C0%7C637798716142821033%7CUnknown%7CTWFpbGZsb3d8eyJWIjoiMC4wLjAwMDAiLCJQIjoiV2luMzIiLCJBTiI6Ik1haWwiLCJXVCI6Mn0%3D%7C3000&amp;sdata=k4ZT%2F0gIPznz5g8gZkYOUQ7sf3a%2F1cq7Fk6ts4hTsZE%3D&amp;reserved=0"/>
              </a:rPr>
              <a:t>https://csuci.qualtrics.com/jfe/form/SV_a5KFY1RWSTJLZK6</a:t>
            </a:r>
            <a:endParaRPr lang="en-US" sz="2400" dirty="0">
              <a:latin typeface="Avenir Book" panose="02000503020000020003" pitchFamily="2" charset="0"/>
            </a:endParaRPr>
          </a:p>
          <a:p>
            <a:pPr marL="50800" lvl="0" indent="0" algn="l" rtl="0">
              <a:spcBef>
                <a:spcPts val="1000"/>
              </a:spcBef>
              <a:spcAft>
                <a:spcPts val="0"/>
              </a:spcAft>
              <a:buSzPts val="2800"/>
              <a:buNone/>
            </a:pPr>
            <a:endParaRPr lang="en-US" sz="2400" dirty="0">
              <a:latin typeface="Avenir Book" panose="02000503020000020003" pitchFamily="2" charset="0"/>
            </a:endParaRPr>
          </a:p>
          <a:p>
            <a:pPr lvl="0" algn="l" rtl="0">
              <a:spcBef>
                <a:spcPts val="1000"/>
              </a:spcBef>
              <a:spcAft>
                <a:spcPts val="0"/>
              </a:spcAft>
              <a:buSzPts val="2800"/>
              <a:buFont typeface="Arial" panose="020B0604020202020204" pitchFamily="34" charset="0"/>
              <a:buChar char="•"/>
            </a:pPr>
            <a:r>
              <a:rPr lang="en-US" sz="2400" dirty="0">
                <a:latin typeface="Avenir Book" panose="02000503020000020003" pitchFamily="2" charset="0"/>
              </a:rPr>
              <a:t>Webinar feedback evaluation (3 questions) – at conclusion of today</a:t>
            </a:r>
          </a:p>
          <a:p>
            <a:pPr lvl="0" algn="l" rtl="0">
              <a:spcBef>
                <a:spcPts val="1000"/>
              </a:spcBef>
              <a:spcAft>
                <a:spcPts val="0"/>
              </a:spcAft>
              <a:buSzPts val="2800"/>
              <a:buFont typeface="Arial" panose="020B0604020202020204" pitchFamily="34" charset="0"/>
              <a:buChar char="•"/>
            </a:pPr>
            <a:endParaRPr lang="en-US" sz="2400" dirty="0">
              <a:latin typeface="Avenir Book" panose="02000503020000020003" pitchFamily="2" charset="0"/>
            </a:endParaRPr>
          </a:p>
          <a:p>
            <a:pPr lvl="0" algn="l" rtl="0">
              <a:spcBef>
                <a:spcPts val="1000"/>
              </a:spcBef>
              <a:spcAft>
                <a:spcPts val="0"/>
              </a:spcAft>
              <a:buSzPts val="2800"/>
              <a:buFont typeface="Arial" panose="020B0604020202020204" pitchFamily="34" charset="0"/>
              <a:buChar char="•"/>
            </a:pPr>
            <a:r>
              <a:rPr lang="en-US" sz="2400" dirty="0">
                <a:latin typeface="Avenir Book" panose="02000503020000020003" pitchFamily="2" charset="0"/>
              </a:rPr>
              <a:t>Recording session</a:t>
            </a:r>
          </a:p>
          <a:p>
            <a:pPr lvl="0" algn="l" rtl="0">
              <a:spcBef>
                <a:spcPts val="1000"/>
              </a:spcBef>
              <a:spcAft>
                <a:spcPts val="0"/>
              </a:spcAft>
              <a:buSzPts val="2800"/>
              <a:buFont typeface="Arial" panose="020B0604020202020204" pitchFamily="34" charset="0"/>
              <a:buChar char="•"/>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110126bd8df_0_239"/>
          <p:cNvSpPr txBox="1">
            <a:spLocks noGrp="1"/>
          </p:cNvSpPr>
          <p:nvPr>
            <p:ph type="body" idx="1"/>
          </p:nvPr>
        </p:nvSpPr>
        <p:spPr>
          <a:xfrm>
            <a:off x="941832" y="1230783"/>
            <a:ext cx="6812280" cy="32826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Email first -  DON’T cold call</a:t>
            </a:r>
            <a:endParaRPr dirty="0">
              <a:latin typeface="Avenir Book" panose="02000503020000020003" pitchFamily="2" charset="0"/>
              <a:cs typeface="Calibri" panose="020F0502020204030204" pitchFamily="34" charset="0"/>
            </a:endParaRPr>
          </a:p>
          <a:p>
            <a:pPr marL="177800" lvl="0" indent="-1714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Send a 1-2-page project prospectus. </a:t>
            </a:r>
            <a:endParaRPr dirty="0">
              <a:latin typeface="Avenir Book" panose="02000503020000020003" pitchFamily="2" charset="0"/>
              <a:cs typeface="Calibri" panose="020F0502020204030204" pitchFamily="34" charset="0"/>
            </a:endParaRPr>
          </a:p>
          <a:p>
            <a:pPr marL="177800" lvl="0" indent="-1714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Ask for feedback on relevance for program, not substance of project.</a:t>
            </a:r>
            <a:endParaRPr dirty="0">
              <a:latin typeface="Avenir Book" panose="02000503020000020003" pitchFamily="2" charset="0"/>
              <a:cs typeface="Calibri" panose="020F0502020204030204" pitchFamily="34" charset="0"/>
            </a:endParaRPr>
          </a:p>
          <a:p>
            <a:pPr marL="177800" lvl="0" indent="-1714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Read all information available online first – DON’T ask questions for information that is readily available on the program or agency website. </a:t>
            </a:r>
            <a:endParaRPr dirty="0">
              <a:latin typeface="Avenir Book" panose="02000503020000020003" pitchFamily="2" charset="0"/>
              <a:cs typeface="Calibri" panose="020F0502020204030204" pitchFamily="34" charset="0"/>
            </a:endParaRPr>
          </a:p>
          <a:p>
            <a:pPr marL="177800" lvl="0" indent="-171450" algn="l" rtl="0">
              <a:lnSpc>
                <a:spcPct val="90000"/>
              </a:lnSpc>
              <a:spcBef>
                <a:spcPts val="800"/>
              </a:spcBef>
              <a:spcAft>
                <a:spcPts val="0"/>
              </a:spcAft>
              <a:buClr>
                <a:schemeClr val="lt1"/>
              </a:buClr>
              <a:buSzPts val="2100"/>
              <a:buChar char="•"/>
            </a:pPr>
            <a:r>
              <a:rPr lang="en-US" dirty="0">
                <a:latin typeface="Avenir Book" panose="02000503020000020003" pitchFamily="2" charset="0"/>
                <a:cs typeface="Calibri" panose="020F0502020204030204" pitchFamily="34" charset="0"/>
              </a:rPr>
              <a:t>For co-review by 2 or more programs, contact all relevant POs in a single message.</a:t>
            </a:r>
            <a:endParaRPr dirty="0">
              <a:latin typeface="Avenir Book" panose="02000503020000020003" pitchFamily="2" charset="0"/>
              <a:cs typeface="Calibri" panose="020F0502020204030204" pitchFamily="34" charset="0"/>
            </a:endParaRPr>
          </a:p>
          <a:p>
            <a:pPr marL="177800" lvl="0" indent="-38100" algn="l" rtl="0">
              <a:lnSpc>
                <a:spcPct val="90000"/>
              </a:lnSpc>
              <a:spcBef>
                <a:spcPts val="800"/>
              </a:spcBef>
              <a:spcAft>
                <a:spcPts val="0"/>
              </a:spcAft>
              <a:buClr>
                <a:schemeClr val="lt1"/>
              </a:buClr>
              <a:buSzPts val="2100"/>
              <a:buNone/>
            </a:pPr>
            <a:endParaRPr dirty="0"/>
          </a:p>
        </p:txBody>
      </p:sp>
      <p:sp>
        <p:nvSpPr>
          <p:cNvPr id="457" name="Google Shape;457;g110126bd8df_0_239"/>
          <p:cNvSpPr txBox="1"/>
          <p:nvPr/>
        </p:nvSpPr>
        <p:spPr>
          <a:xfrm>
            <a:off x="396773" y="387758"/>
            <a:ext cx="6311590" cy="48471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700" dirty="0">
                <a:solidFill>
                  <a:srgbClr val="FFFF00"/>
                </a:solidFill>
                <a:latin typeface="Avenir Book" panose="02000503020000020003" pitchFamily="2" charset="0"/>
                <a:ea typeface="Calibri"/>
                <a:cs typeface="Calibri" panose="020F0502020204030204" pitchFamily="34" charset="0"/>
                <a:sym typeface="Calibri"/>
              </a:rPr>
              <a:t>Advice for Contacting a Program Officer</a:t>
            </a:r>
            <a:endParaRPr sz="1100" dirty="0">
              <a:latin typeface="Avenir Book" panose="02000503020000020003" pitchFamily="2" charset="0"/>
              <a:cs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8FA2-A569-A041-A2A9-15AE0E18B548}"/>
              </a:ext>
            </a:extLst>
          </p:cNvPr>
          <p:cNvSpPr>
            <a:spLocks noGrp="1"/>
          </p:cNvSpPr>
          <p:nvPr>
            <p:ph type="title"/>
          </p:nvPr>
        </p:nvSpPr>
        <p:spPr>
          <a:xfrm>
            <a:off x="2913192" y="1763917"/>
            <a:ext cx="2890449" cy="994200"/>
          </a:xfrm>
        </p:spPr>
        <p:txBody>
          <a:bodyPr>
            <a:normAutofit/>
          </a:bodyPr>
          <a:lstStyle/>
          <a:p>
            <a:r>
              <a:rPr lang="en-US" sz="4000" dirty="0">
                <a:solidFill>
                  <a:srgbClr val="FFFF00"/>
                </a:solidFill>
                <a:latin typeface="Avenir Book" panose="02000503020000020003" pitchFamily="2" charset="0"/>
                <a:cs typeface="Calibri" panose="020F0502020204030204" pitchFamily="34" charset="0"/>
              </a:rPr>
              <a:t>Questions?</a:t>
            </a:r>
          </a:p>
        </p:txBody>
      </p:sp>
    </p:spTree>
    <p:extLst>
      <p:ext uri="{BB962C8B-B14F-4D97-AF65-F5344CB8AC3E}">
        <p14:creationId xmlns:p14="http://schemas.microsoft.com/office/powerpoint/2010/main" val="662162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
          <p:cNvSpPr txBox="1">
            <a:spLocks noGrp="1"/>
          </p:cNvSpPr>
          <p:nvPr>
            <p:ph type="title"/>
          </p:nvPr>
        </p:nvSpPr>
        <p:spPr>
          <a:xfrm>
            <a:off x="623888" y="1043108"/>
            <a:ext cx="7886700" cy="2139600"/>
          </a:xfrm>
          <a:prstGeom prst="rect">
            <a:avLst/>
          </a:prstGeom>
          <a:solidFill>
            <a:srgbClr val="CDCF2A"/>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595A5A"/>
              </a:buClr>
              <a:buSzPts val="6000"/>
              <a:buFont typeface="Avenir"/>
              <a:buNone/>
            </a:pPr>
            <a:r>
              <a:rPr lang="en-US"/>
              <a:t>Networking for Collaboration</a:t>
            </a:r>
            <a:endParaRPr/>
          </a:p>
        </p:txBody>
      </p:sp>
      <p:sp>
        <p:nvSpPr>
          <p:cNvPr id="464" name="Google Shape;464;p5"/>
          <p:cNvSpPr txBox="1">
            <a:spLocks noGrp="1"/>
          </p:cNvSpPr>
          <p:nvPr>
            <p:ph type="body" idx="1"/>
          </p:nvPr>
        </p:nvSpPr>
        <p:spPr>
          <a:xfrm>
            <a:off x="623888" y="3182708"/>
            <a:ext cx="7886700" cy="1125300"/>
          </a:xfrm>
          <a:prstGeom prst="rect">
            <a:avLst/>
          </a:prstGeom>
          <a:solidFill>
            <a:srgbClr val="CDCE98"/>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A"/>
              </a:buClr>
              <a:buSzPts val="2400"/>
              <a:buNone/>
            </a:pPr>
            <a:r>
              <a:rPr lang="en-US"/>
              <a:t>  </a:t>
            </a:r>
            <a:endParaRPr/>
          </a:p>
        </p:txBody>
      </p:sp>
      <p:pic>
        <p:nvPicPr>
          <p:cNvPr id="465" name="Google Shape;465;p5" descr="UCLA Lake Arrowhead Lodge - IACC"/>
          <p:cNvPicPr preferRelativeResize="0"/>
          <p:nvPr/>
        </p:nvPicPr>
        <p:blipFill rotWithShape="1">
          <a:blip r:embed="rId3">
            <a:alphaModFix/>
          </a:blip>
          <a:srcRect/>
          <a:stretch/>
        </p:blipFill>
        <p:spPr>
          <a:xfrm>
            <a:off x="5346550" y="230521"/>
            <a:ext cx="2600278" cy="16251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A5A"/>
              </a:buClr>
              <a:buSzPts val="4400"/>
              <a:buFont typeface="Avenir"/>
              <a:buNone/>
            </a:pPr>
            <a:r>
              <a:rPr lang="en-US" b="0" dirty="0">
                <a:solidFill>
                  <a:srgbClr val="FFFF00"/>
                </a:solidFill>
                <a:latin typeface="Avenir Book" panose="02000503020000020003" pitchFamily="2" charset="0"/>
              </a:rPr>
              <a:t>Networking Breakout Prompts</a:t>
            </a:r>
            <a:endParaRPr b="0" dirty="0">
              <a:solidFill>
                <a:srgbClr val="FFFF00"/>
              </a:solidFill>
              <a:latin typeface="Avenir Book" panose="02000503020000020003" pitchFamily="2" charset="0"/>
            </a:endParaRPr>
          </a:p>
        </p:txBody>
      </p:sp>
      <p:sp>
        <p:nvSpPr>
          <p:cNvPr id="472" name="Google Shape;472;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0006" lvl="0" indent="0" algn="l" rtl="0">
              <a:lnSpc>
                <a:spcPct val="90000"/>
              </a:lnSpc>
              <a:spcBef>
                <a:spcPts val="0"/>
              </a:spcBef>
              <a:spcAft>
                <a:spcPts val="0"/>
              </a:spcAft>
              <a:buClr>
                <a:srgbClr val="595A5A"/>
              </a:buClr>
              <a:buSzPct val="100000"/>
              <a:buNone/>
            </a:pPr>
            <a:r>
              <a:rPr lang="en-US" dirty="0">
                <a:solidFill>
                  <a:schemeClr val="bg1"/>
                </a:solidFill>
                <a:latin typeface="Avenir Book" panose="02000503020000020003" pitchFamily="2" charset="0"/>
              </a:rPr>
              <a:t>1. Introduce yourselves</a:t>
            </a:r>
            <a:endParaRPr dirty="0">
              <a:solidFill>
                <a:schemeClr val="bg1"/>
              </a:solidFill>
              <a:latin typeface="Avenir Book" panose="02000503020000020003" pitchFamily="2" charset="0"/>
            </a:endParaRPr>
          </a:p>
          <a:p>
            <a:pPr marL="834391" lvl="1" indent="-342900" algn="l" rtl="0">
              <a:lnSpc>
                <a:spcPct val="90000"/>
              </a:lnSpc>
              <a:spcBef>
                <a:spcPts val="500"/>
              </a:spcBef>
              <a:spcAft>
                <a:spcPts val="0"/>
              </a:spcAft>
              <a:buClr>
                <a:schemeClr val="bg1"/>
              </a:buClr>
              <a:buSzPct val="100000"/>
              <a:buFont typeface="Arial" panose="020B0604020202020204" pitchFamily="34" charset="0"/>
              <a:buChar char="•"/>
            </a:pPr>
            <a:r>
              <a:rPr lang="en-US" sz="2100" dirty="0">
                <a:solidFill>
                  <a:schemeClr val="bg1"/>
                </a:solidFill>
                <a:latin typeface="Avenir Book" panose="02000503020000020003" pitchFamily="2" charset="0"/>
              </a:rPr>
              <a:t>Brief Description of Your Research Interests</a:t>
            </a:r>
            <a:endParaRPr sz="2100" dirty="0">
              <a:solidFill>
                <a:schemeClr val="bg1"/>
              </a:solidFill>
              <a:latin typeface="Avenir Book" panose="02000503020000020003" pitchFamily="2" charset="0"/>
            </a:endParaRPr>
          </a:p>
          <a:p>
            <a:pPr marL="834391" lvl="1" indent="-342900" algn="l" rtl="0">
              <a:lnSpc>
                <a:spcPct val="90000"/>
              </a:lnSpc>
              <a:spcBef>
                <a:spcPts val="500"/>
              </a:spcBef>
              <a:spcAft>
                <a:spcPts val="0"/>
              </a:spcAft>
              <a:buClr>
                <a:schemeClr val="bg1"/>
              </a:buClr>
              <a:buSzPct val="100000"/>
              <a:buFont typeface="Arial" panose="020B0604020202020204" pitchFamily="34" charset="0"/>
              <a:buChar char="•"/>
            </a:pPr>
            <a:r>
              <a:rPr lang="en-US" sz="2100" dirty="0">
                <a:solidFill>
                  <a:schemeClr val="bg1"/>
                </a:solidFill>
                <a:latin typeface="Avenir Book" panose="02000503020000020003" pitchFamily="2" charset="0"/>
              </a:rPr>
              <a:t>What was the worst job you ever had?</a:t>
            </a:r>
            <a:endParaRPr sz="2100" dirty="0">
              <a:solidFill>
                <a:schemeClr val="bg1"/>
              </a:solidFill>
              <a:latin typeface="Avenir Book" panose="02000503020000020003" pitchFamily="2" charset="0"/>
            </a:endParaRPr>
          </a:p>
          <a:p>
            <a:pPr marL="0" lvl="0" indent="0" algn="l" rtl="0">
              <a:lnSpc>
                <a:spcPct val="90000"/>
              </a:lnSpc>
              <a:spcBef>
                <a:spcPts val="1000"/>
              </a:spcBef>
              <a:spcAft>
                <a:spcPts val="0"/>
              </a:spcAft>
              <a:buClr>
                <a:srgbClr val="595A5A"/>
              </a:buClr>
              <a:buSzPct val="100000"/>
              <a:buNone/>
            </a:pPr>
            <a:endParaRPr dirty="0">
              <a:solidFill>
                <a:schemeClr val="bg1"/>
              </a:solidFill>
              <a:latin typeface="Avenir Book" panose="02000503020000020003" pitchFamily="2" charset="0"/>
            </a:endParaRPr>
          </a:p>
          <a:p>
            <a:pPr marL="0" lvl="0" indent="0" algn="l" rtl="0">
              <a:lnSpc>
                <a:spcPct val="90000"/>
              </a:lnSpc>
              <a:spcBef>
                <a:spcPts val="1000"/>
              </a:spcBef>
              <a:spcAft>
                <a:spcPts val="0"/>
              </a:spcAft>
              <a:buClr>
                <a:srgbClr val="595A5A"/>
              </a:buClr>
              <a:buSzPct val="100000"/>
              <a:buNone/>
            </a:pPr>
            <a:r>
              <a:rPr lang="en-US" dirty="0">
                <a:solidFill>
                  <a:schemeClr val="bg1"/>
                </a:solidFill>
                <a:latin typeface="Avenir Book" panose="02000503020000020003" pitchFamily="2" charset="0"/>
              </a:rPr>
              <a:t>2. OTHER Prompts for Discussion</a:t>
            </a:r>
            <a:endParaRPr dirty="0">
              <a:solidFill>
                <a:schemeClr val="bg1"/>
              </a:solidFill>
              <a:latin typeface="Avenir Book" panose="02000503020000020003" pitchFamily="2" charset="0"/>
            </a:endParaRPr>
          </a:p>
          <a:p>
            <a:pPr marL="685800" lvl="1" indent="-188595">
              <a:spcBef>
                <a:spcPts val="1000"/>
              </a:spcBef>
              <a:buClr>
                <a:schemeClr val="bg1"/>
              </a:buClr>
              <a:buSzPct val="100000"/>
            </a:pPr>
            <a:r>
              <a:rPr lang="en-US" dirty="0">
                <a:solidFill>
                  <a:schemeClr val="bg1"/>
                </a:solidFill>
                <a:latin typeface="Avenir Book" panose="02000503020000020003" pitchFamily="2" charset="0"/>
              </a:rPr>
              <a:t>How can CAHSSA networking support your research goals?</a:t>
            </a:r>
            <a:endParaRPr dirty="0">
              <a:solidFill>
                <a:schemeClr val="bg1"/>
              </a:solidFill>
              <a:latin typeface="Avenir Book" panose="02000503020000020003" pitchFamily="2" charset="0"/>
            </a:endParaRPr>
          </a:p>
          <a:p>
            <a:pPr marL="685800" lvl="1" indent="-188595">
              <a:spcBef>
                <a:spcPts val="1000"/>
              </a:spcBef>
              <a:buClr>
                <a:schemeClr val="bg1"/>
              </a:buClr>
              <a:buSzPct val="100000"/>
            </a:pPr>
            <a:r>
              <a:rPr lang="en-US" dirty="0">
                <a:solidFill>
                  <a:schemeClr val="bg1"/>
                </a:solidFill>
                <a:latin typeface="Avenir Book" panose="02000503020000020003" pitchFamily="2" charset="0"/>
              </a:rPr>
              <a:t>Are you looking for a collaborator?</a:t>
            </a:r>
            <a:endParaRPr dirty="0">
              <a:solidFill>
                <a:schemeClr val="bg1"/>
              </a:solidFill>
              <a:latin typeface="Avenir Book" panose="02000503020000020003" pitchFamily="2" charset="0"/>
            </a:endParaRPr>
          </a:p>
          <a:p>
            <a:pPr marL="685800" lvl="1" indent="-188595">
              <a:spcBef>
                <a:spcPts val="1000"/>
              </a:spcBef>
              <a:buClr>
                <a:schemeClr val="bg1"/>
              </a:buClr>
              <a:buSzPct val="100000"/>
            </a:pPr>
            <a:r>
              <a:rPr lang="en-US" dirty="0">
                <a:solidFill>
                  <a:schemeClr val="bg1"/>
                </a:solidFill>
                <a:latin typeface="Avenir Book" panose="02000503020000020003" pitchFamily="2" charset="0"/>
              </a:rPr>
              <a:t>What is your experience with collaboration?</a:t>
            </a:r>
            <a:endParaRPr dirty="0">
              <a:solidFill>
                <a:schemeClr val="bg1"/>
              </a:solidFill>
              <a:latin typeface="Avenir Book" panose="02000503020000020003" pitchFamily="2" charset="0"/>
            </a:endParaRPr>
          </a:p>
          <a:p>
            <a:pPr marL="228600" lvl="0" indent="-50800" algn="l" rtl="0">
              <a:lnSpc>
                <a:spcPct val="90000"/>
              </a:lnSpc>
              <a:spcBef>
                <a:spcPts val="1000"/>
              </a:spcBef>
              <a:spcAft>
                <a:spcPts val="0"/>
              </a:spcAft>
              <a:buClr>
                <a:srgbClr val="595A5A"/>
              </a:buClr>
              <a:buSzPct val="100000"/>
              <a:buNone/>
            </a:pPr>
            <a:endParaRPr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208821" y="114611"/>
            <a:ext cx="78867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A5A"/>
              </a:buClr>
              <a:buSzPts val="4400"/>
              <a:buFont typeface="Avenir"/>
              <a:buNone/>
            </a:pPr>
            <a:r>
              <a:rPr lang="en-US" b="0" dirty="0">
                <a:solidFill>
                  <a:srgbClr val="FFFF00"/>
                </a:solidFill>
                <a:latin typeface="Avenir Book" panose="02000503020000020003" pitchFamily="2" charset="0"/>
              </a:rPr>
              <a:t>Future Webinars</a:t>
            </a:r>
            <a:endParaRPr b="0" dirty="0">
              <a:solidFill>
                <a:srgbClr val="FFFF00"/>
              </a:solidFill>
              <a:latin typeface="Avenir Book" panose="02000503020000020003" pitchFamily="2" charset="0"/>
            </a:endParaRPr>
          </a:p>
        </p:txBody>
      </p:sp>
      <p:sp>
        <p:nvSpPr>
          <p:cNvPr id="479" name="Google Shape;479;p7"/>
          <p:cNvSpPr txBox="1">
            <a:spLocks noGrp="1"/>
          </p:cNvSpPr>
          <p:nvPr>
            <p:ph type="body" idx="1"/>
          </p:nvPr>
        </p:nvSpPr>
        <p:spPr>
          <a:xfrm>
            <a:off x="684309" y="1069261"/>
            <a:ext cx="8121600" cy="32634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rgbClr val="595A5A"/>
              </a:buClr>
              <a:buSzPts val="2800"/>
              <a:buChar char="•"/>
            </a:pPr>
            <a:r>
              <a:rPr lang="en-US" dirty="0">
                <a:latin typeface="Avenir Book" panose="02000503020000020003" pitchFamily="2" charset="0"/>
              </a:rPr>
              <a:t>Anatomy of a Winning Proposal</a:t>
            </a:r>
            <a:endParaRPr dirty="0">
              <a:latin typeface="Avenir Book" panose="02000503020000020003" pitchFamily="2" charset="0"/>
            </a:endParaRPr>
          </a:p>
          <a:p>
            <a:pPr marL="457200" lvl="1" indent="0" algn="l" rtl="0">
              <a:lnSpc>
                <a:spcPct val="90000"/>
              </a:lnSpc>
              <a:spcBef>
                <a:spcPts val="500"/>
              </a:spcBef>
              <a:spcAft>
                <a:spcPts val="0"/>
              </a:spcAft>
              <a:buClr>
                <a:srgbClr val="595A5A"/>
              </a:buClr>
              <a:buSzPts val="2400"/>
              <a:buNone/>
            </a:pPr>
            <a:r>
              <a:rPr lang="en-US" dirty="0">
                <a:latin typeface="Avenir Book" panose="02000503020000020003" pitchFamily="2" charset="0"/>
              </a:rPr>
              <a:t>March 17, 2022, 12:00 – 2:00</a:t>
            </a:r>
            <a:endParaRPr dirty="0">
              <a:latin typeface="Avenir Book" panose="02000503020000020003" pitchFamily="2" charset="0"/>
            </a:endParaRPr>
          </a:p>
          <a:p>
            <a:pPr marL="228600" lvl="0" indent="-228600" algn="l" rtl="0">
              <a:lnSpc>
                <a:spcPct val="90000"/>
              </a:lnSpc>
              <a:spcBef>
                <a:spcPts val="1000"/>
              </a:spcBef>
              <a:spcAft>
                <a:spcPts val="0"/>
              </a:spcAft>
              <a:buClr>
                <a:srgbClr val="595A5A"/>
              </a:buClr>
              <a:buSzPts val="2800"/>
              <a:buChar char="•"/>
            </a:pPr>
            <a:r>
              <a:rPr lang="en-US" dirty="0">
                <a:latin typeface="Avenir Book" panose="02000503020000020003" pitchFamily="2" charset="0"/>
              </a:rPr>
              <a:t>Developing Grant Budgets &amp; Data Management Plans</a:t>
            </a:r>
            <a:endParaRPr dirty="0">
              <a:latin typeface="Avenir Book" panose="02000503020000020003" pitchFamily="2" charset="0"/>
            </a:endParaRPr>
          </a:p>
          <a:p>
            <a:pPr marL="457200" lvl="1" indent="0" algn="l" rtl="0">
              <a:lnSpc>
                <a:spcPct val="90000"/>
              </a:lnSpc>
              <a:spcBef>
                <a:spcPts val="500"/>
              </a:spcBef>
              <a:spcAft>
                <a:spcPts val="0"/>
              </a:spcAft>
              <a:buClr>
                <a:srgbClr val="595A5A"/>
              </a:buClr>
              <a:buSzPts val="2400"/>
              <a:buNone/>
            </a:pPr>
            <a:r>
              <a:rPr lang="en-US" dirty="0">
                <a:latin typeface="Avenir Book" panose="02000503020000020003" pitchFamily="2" charset="0"/>
              </a:rPr>
              <a:t>April 22, 2022, 10:00 – 12:00</a:t>
            </a:r>
            <a:endParaRPr dirty="0">
              <a:latin typeface="Avenir Book" panose="02000503020000020003" pitchFamily="2" charset="0"/>
            </a:endParaRPr>
          </a:p>
          <a:p>
            <a:pPr marL="228600" lvl="0" indent="-228600" algn="l" rtl="0">
              <a:lnSpc>
                <a:spcPct val="90000"/>
              </a:lnSpc>
              <a:spcBef>
                <a:spcPts val="1000"/>
              </a:spcBef>
              <a:spcAft>
                <a:spcPts val="0"/>
              </a:spcAft>
              <a:buClr>
                <a:srgbClr val="595A5A"/>
              </a:buClr>
              <a:buSzPts val="2800"/>
              <a:buChar char="•"/>
            </a:pPr>
            <a:r>
              <a:rPr lang="en-US" dirty="0">
                <a:latin typeface="Avenir Book" panose="02000503020000020003" pitchFamily="2" charset="0"/>
              </a:rPr>
              <a:t>Describing Social Science Methods in Proposals</a:t>
            </a:r>
            <a:endParaRPr dirty="0">
              <a:latin typeface="Avenir Book" panose="02000503020000020003" pitchFamily="2" charset="0"/>
            </a:endParaRPr>
          </a:p>
          <a:p>
            <a:pPr marL="457200" lvl="1" indent="0" algn="l" rtl="0">
              <a:lnSpc>
                <a:spcPct val="90000"/>
              </a:lnSpc>
              <a:spcBef>
                <a:spcPts val="500"/>
              </a:spcBef>
              <a:spcAft>
                <a:spcPts val="0"/>
              </a:spcAft>
              <a:buClr>
                <a:srgbClr val="595A5A"/>
              </a:buClr>
              <a:buSzPts val="2400"/>
              <a:buNone/>
            </a:pPr>
            <a:r>
              <a:rPr lang="en-US" dirty="0">
                <a:latin typeface="Avenir Book" panose="02000503020000020003" pitchFamily="2" charset="0"/>
              </a:rPr>
              <a:t>May 19, 2022, 12:00 – 2:00</a:t>
            </a:r>
            <a:endParaRPr dirty="0">
              <a:latin typeface="Avenir Book" panose="02000503020000020003" pitchFamily="2" charset="0"/>
            </a:endParaRPr>
          </a:p>
          <a:p>
            <a:pPr marL="228600" lvl="0" indent="-50800" algn="l" rtl="0">
              <a:lnSpc>
                <a:spcPct val="90000"/>
              </a:lnSpc>
              <a:spcBef>
                <a:spcPts val="1000"/>
              </a:spcBef>
              <a:spcAft>
                <a:spcPts val="0"/>
              </a:spcAft>
              <a:buClr>
                <a:srgbClr val="595A5A"/>
              </a:buClr>
              <a:buSzPts val="2800"/>
              <a:buNone/>
            </a:pPr>
            <a:endParaRPr dirty="0"/>
          </a:p>
        </p:txBody>
      </p:sp>
      <p:sp>
        <p:nvSpPr>
          <p:cNvPr id="480" name="Google Shape;480;p7"/>
          <p:cNvSpPr txBox="1"/>
          <p:nvPr/>
        </p:nvSpPr>
        <p:spPr>
          <a:xfrm>
            <a:off x="781850" y="3773798"/>
            <a:ext cx="68925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dirty="0">
                <a:solidFill>
                  <a:srgbClr val="B85B22"/>
                </a:solidFill>
                <a:latin typeface="Avenir Book" panose="02000503020000020003" pitchFamily="2" charset="0"/>
                <a:ea typeface="Calibri"/>
                <a:cs typeface="Calibri"/>
                <a:sym typeface="Calibri"/>
              </a:rPr>
              <a:t>REGISTER HERE: https://</a:t>
            </a:r>
            <a:r>
              <a:rPr lang="en-US" sz="2400" b="0" i="0" u="none" strike="noStrike" cap="none" dirty="0" err="1">
                <a:solidFill>
                  <a:srgbClr val="B85B22"/>
                </a:solidFill>
                <a:latin typeface="Avenir Book" panose="02000503020000020003" pitchFamily="2" charset="0"/>
                <a:ea typeface="Calibri"/>
                <a:cs typeface="Calibri"/>
                <a:sym typeface="Calibri"/>
              </a:rPr>
              <a:t>cahssa.ucsb.edu</a:t>
            </a:r>
            <a:r>
              <a:rPr lang="en-US" sz="2400" b="0" i="0" u="none" strike="noStrike" cap="none" dirty="0">
                <a:solidFill>
                  <a:srgbClr val="B85B22"/>
                </a:solidFill>
                <a:latin typeface="Avenir Book" panose="02000503020000020003" pitchFamily="2" charset="0"/>
                <a:ea typeface="Calibri"/>
                <a:cs typeface="Calibri"/>
                <a:sym typeface="Calibri"/>
              </a:rPr>
              <a:t>/programs/</a:t>
            </a:r>
            <a:endParaRPr dirty="0">
              <a:latin typeface="Avenir Book" panose="02000503020000020003" pitchFamily="2"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A5A"/>
              </a:buClr>
              <a:buSzPts val="4400"/>
              <a:buFont typeface="Avenir"/>
              <a:buNone/>
            </a:pPr>
            <a:r>
              <a:rPr lang="en-US" b="0" dirty="0">
                <a:solidFill>
                  <a:srgbClr val="FFFF00"/>
                </a:solidFill>
                <a:latin typeface="Avenir Book" panose="02000503020000020003" pitchFamily="2" charset="0"/>
              </a:rPr>
              <a:t>Post-Webinar Evaluation </a:t>
            </a:r>
            <a:endParaRPr b="0" dirty="0">
              <a:solidFill>
                <a:srgbClr val="FFFF00"/>
              </a:solidFill>
              <a:latin typeface="Avenir Book" panose="02000503020000020003" pitchFamily="2" charset="0"/>
            </a:endParaRPr>
          </a:p>
        </p:txBody>
      </p:sp>
      <p:sp>
        <p:nvSpPr>
          <p:cNvPr id="486" name="Google Shape;486;p8"/>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A"/>
              </a:buClr>
              <a:buSzPts val="2800"/>
              <a:buChar char="•"/>
            </a:pPr>
            <a:r>
              <a:rPr lang="en-US" dirty="0"/>
              <a:t>Please take a couple of minutes and complete a quick feedback evaluation survey. Link in Chat.</a:t>
            </a:r>
            <a:endParaRPr dirty="0"/>
          </a:p>
        </p:txBody>
      </p:sp>
      <p:pic>
        <p:nvPicPr>
          <p:cNvPr id="4" name="Google Shape;25;p13">
            <a:extLst>
              <a:ext uri="{FF2B5EF4-FFF2-40B4-BE49-F238E27FC236}">
                <a16:creationId xmlns:a16="http://schemas.microsoft.com/office/drawing/2014/main" id="{D006B197-73A8-1B49-B58E-223CCF7AC742}"/>
              </a:ext>
            </a:extLst>
          </p:cNvPr>
          <p:cNvPicPr preferRelativeResize="0"/>
          <p:nvPr/>
        </p:nvPicPr>
        <p:blipFill rotWithShape="1">
          <a:blip r:embed="rId3">
            <a:alphaModFix/>
          </a:blip>
          <a:srcRect/>
          <a:stretch/>
        </p:blipFill>
        <p:spPr>
          <a:xfrm>
            <a:off x="7792930" y="4711321"/>
            <a:ext cx="1102593" cy="33844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9"/>
          <p:cNvSpPr txBox="1">
            <a:spLocks noGrp="1"/>
          </p:cNvSpPr>
          <p:nvPr>
            <p:ph type="title"/>
          </p:nvPr>
        </p:nvSpPr>
        <p:spPr>
          <a:xfrm>
            <a:off x="328613" y="93738"/>
            <a:ext cx="7886700" cy="7535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A5A"/>
              </a:buClr>
              <a:buSzPct val="100000"/>
              <a:buFont typeface="Avenir"/>
              <a:buNone/>
            </a:pPr>
            <a:r>
              <a:rPr lang="en-US" dirty="0">
                <a:solidFill>
                  <a:srgbClr val="FFFF00"/>
                </a:solidFill>
                <a:latin typeface="Avenir Book" panose="02000503020000020003" pitchFamily="2" charset="0"/>
              </a:rPr>
              <a:t>THANK YOU!</a:t>
            </a:r>
            <a:endParaRPr dirty="0">
              <a:solidFill>
                <a:srgbClr val="FFFF00"/>
              </a:solidFill>
              <a:latin typeface="Avenir Book" panose="02000503020000020003" pitchFamily="2" charset="0"/>
            </a:endParaRPr>
          </a:p>
        </p:txBody>
      </p:sp>
      <p:sp>
        <p:nvSpPr>
          <p:cNvPr id="4" name="Text Placeholder 3">
            <a:extLst>
              <a:ext uri="{FF2B5EF4-FFF2-40B4-BE49-F238E27FC236}">
                <a16:creationId xmlns:a16="http://schemas.microsoft.com/office/drawing/2014/main" id="{A34A0CF5-0FE6-E346-918B-CC27B35E5F44}"/>
              </a:ext>
            </a:extLst>
          </p:cNvPr>
          <p:cNvSpPr>
            <a:spLocks noGrp="1"/>
          </p:cNvSpPr>
          <p:nvPr>
            <p:ph type="body" idx="1"/>
          </p:nvPr>
        </p:nvSpPr>
        <p:spPr>
          <a:xfrm>
            <a:off x="453007" y="847288"/>
            <a:ext cx="8362380" cy="4017320"/>
          </a:xfrm>
        </p:spPr>
        <p:txBody>
          <a:bodyPr>
            <a:normAutofit lnSpcReduction="10000"/>
          </a:bodyPr>
          <a:lstStyle/>
          <a:p>
            <a:pPr marL="6350" lvl="0" indent="0">
              <a:spcBef>
                <a:spcPts val="0"/>
              </a:spcBef>
              <a:buSzPts val="2100"/>
              <a:buNone/>
            </a:pPr>
            <a:r>
              <a:rPr lang="en-US" sz="2000" i="1" dirty="0">
                <a:latin typeface="Avenir Book" panose="02000503020000020003" pitchFamily="2" charset="0"/>
                <a:cs typeface="Calibri" panose="020F0502020204030204" pitchFamily="34" charset="0"/>
              </a:rPr>
              <a:t>NSF Resources:</a:t>
            </a:r>
          </a:p>
          <a:p>
            <a:pPr marL="6350" lvl="0" indent="0">
              <a:spcBef>
                <a:spcPts val="0"/>
              </a:spcBef>
              <a:buSzPts val="2100"/>
              <a:buNone/>
            </a:pPr>
            <a:r>
              <a:rPr lang="en-US" sz="2000" i="1" dirty="0">
                <a:latin typeface="Avenir Book" panose="02000503020000020003" pitchFamily="2" charset="0"/>
                <a:cs typeface="Calibri" panose="020F0502020204030204" pitchFamily="34" charset="0"/>
              </a:rPr>
              <a:t>  </a:t>
            </a:r>
            <a:r>
              <a:rPr lang="en-US" sz="1600" dirty="0">
                <a:latin typeface="Avenir Book" panose="02000503020000020003" pitchFamily="2" charset="0"/>
                <a:cs typeface="Calibri" panose="020F0502020204030204" pitchFamily="34" charset="0"/>
              </a:rPr>
              <a:t>a. </a:t>
            </a:r>
            <a:r>
              <a:rPr lang="en-US" sz="1400" i="1" dirty="0">
                <a:latin typeface="Avenir Book" panose="02000503020000020003" pitchFamily="2" charset="0"/>
                <a:cs typeface="Calibri" panose="020F0502020204030204" pitchFamily="34" charset="0"/>
              </a:rPr>
              <a:t>Proposal &amp; Award Policies &amp; Procedures Guide (PAPPG)</a:t>
            </a:r>
            <a:endParaRPr lang="en-US" sz="1400" dirty="0">
              <a:latin typeface="Avenir Book" panose="02000503020000020003" pitchFamily="2" charset="0"/>
              <a:cs typeface="Calibri" panose="020F0502020204030204" pitchFamily="34" charset="0"/>
            </a:endParaRPr>
          </a:p>
          <a:p>
            <a:pPr marL="88900" lvl="0" indent="0">
              <a:buSzPts val="1500"/>
              <a:buNone/>
            </a:pPr>
            <a:r>
              <a:rPr lang="en-US" sz="1400" dirty="0">
                <a:latin typeface="Avenir Book" panose="02000503020000020003" pitchFamily="2" charset="0"/>
                <a:cs typeface="Calibri" panose="020F0502020204030204" pitchFamily="34" charset="0"/>
              </a:rPr>
              <a:t>       Current: NSF 22-01 </a:t>
            </a:r>
            <a:r>
              <a:rPr lang="en-US" sz="1400" dirty="0">
                <a:latin typeface="Avenir Book" panose="02000503020000020003" pitchFamily="2" charset="0"/>
                <a:cs typeface="Calibri" panose="020F0502020204030204" pitchFamily="34" charset="0"/>
                <a:hlinkClick r:id="rId3"/>
              </a:rPr>
              <a:t>https://www.nsf.gov/pubs/policydocs/pappg22_1/index.jsp</a:t>
            </a:r>
            <a:r>
              <a:rPr lang="en-US" sz="1400" dirty="0">
                <a:latin typeface="Avenir Book" panose="02000503020000020003" pitchFamily="2" charset="0"/>
                <a:cs typeface="Calibri" panose="020F0502020204030204" pitchFamily="34" charset="0"/>
              </a:rPr>
              <a:t> </a:t>
            </a:r>
          </a:p>
          <a:p>
            <a:pPr marL="6350" lvl="0" indent="0">
              <a:buSzPts val="2100"/>
              <a:buNone/>
            </a:pPr>
            <a:r>
              <a:rPr lang="en-US" sz="1400" dirty="0">
                <a:latin typeface="Avenir Book" panose="02000503020000020003" pitchFamily="2" charset="0"/>
                <a:cs typeface="Calibri" panose="020F0502020204030204" pitchFamily="34" charset="0"/>
              </a:rPr>
              <a:t>   b. Specific Program Descriptions and Solicitations</a:t>
            </a:r>
          </a:p>
          <a:p>
            <a:pPr marL="6350" lvl="0" indent="0">
              <a:buSzPts val="2100"/>
              <a:buNone/>
            </a:pPr>
            <a:r>
              <a:rPr lang="en-US" sz="1400" dirty="0">
                <a:latin typeface="Avenir Book" panose="02000503020000020003" pitchFamily="2" charset="0"/>
                <a:cs typeface="Calibri" panose="020F0502020204030204" pitchFamily="34" charset="0"/>
              </a:rPr>
              <a:t>   c. Agency Outreach Events – see</a:t>
            </a:r>
            <a:r>
              <a:rPr lang="en-US" sz="1400" dirty="0">
                <a:solidFill>
                  <a:srgbClr val="FFFF00"/>
                </a:solidFill>
                <a:latin typeface="Avenir Book" panose="02000503020000020003" pitchFamily="2" charset="0"/>
                <a:cs typeface="Calibri" panose="020F0502020204030204" pitchFamily="34" charset="0"/>
              </a:rPr>
              <a:t>:</a:t>
            </a:r>
            <a:r>
              <a:rPr lang="en-US" sz="1400" dirty="0">
                <a:solidFill>
                  <a:schemeClr val="bg1"/>
                </a:solidFill>
                <a:latin typeface="Avenir Book" panose="02000503020000020003" pitchFamily="2" charset="0"/>
                <a:cs typeface="Calibri" panose="020F0502020204030204" pitchFamily="34" charset="0"/>
              </a:rPr>
              <a:t> </a:t>
            </a:r>
            <a:r>
              <a:rPr lang="en-US" sz="1400" dirty="0">
                <a:solidFill>
                  <a:schemeClr val="bg1"/>
                </a:solidFill>
                <a:latin typeface="Avenir Book" panose="02000503020000020003" pitchFamily="2" charset="0"/>
                <a:cs typeface="Calibri" panose="020F0502020204030204" pitchFamily="34" charset="0"/>
                <a:hlinkClick r:id="rId4"/>
              </a:rPr>
              <a:t>https://nsfpolicyoutreach.com</a:t>
            </a:r>
            <a:endParaRPr lang="en-US" sz="1400" dirty="0">
              <a:solidFill>
                <a:schemeClr val="bg1"/>
              </a:solidFill>
              <a:latin typeface="Avenir Book" panose="02000503020000020003" pitchFamily="2" charset="0"/>
              <a:cs typeface="Calibri" panose="020F0502020204030204" pitchFamily="34" charset="0"/>
            </a:endParaRPr>
          </a:p>
          <a:p>
            <a:pPr marL="6350" indent="0">
              <a:buSzPts val="2100"/>
              <a:buNone/>
            </a:pPr>
            <a:r>
              <a:rPr lang="en-US" sz="1400" dirty="0">
                <a:solidFill>
                  <a:schemeClr val="bg1"/>
                </a:solidFill>
              </a:rPr>
              <a:t>    d. Funding alerts - </a:t>
            </a:r>
            <a:r>
              <a:rPr lang="en-US" sz="1400" u="sng" dirty="0">
                <a:solidFill>
                  <a:srgbClr val="F4B183"/>
                </a:solidFill>
                <a:latin typeface="Avenir Book" panose="02000503020000020003" pitchFamily="2" charset="0"/>
                <a:cs typeface="Calibri" panose="020F0502020204030204" pitchFamily="34" charset="0"/>
                <a:hlinkClick r:id="rId5">
                  <a:extLst>
                    <a:ext uri="{A12FA001-AC4F-418D-AE19-62706E023703}">
                      <ahyp:hlinkClr xmlns:ahyp="http://schemas.microsoft.com/office/drawing/2018/hyperlinkcolor" val="tx"/>
                    </a:ext>
                  </a:extLst>
                </a:hlinkClick>
              </a:rPr>
              <a:t>https://service.govdelivery.com/accounts/USNSF/subscriber/new</a:t>
            </a:r>
            <a:r>
              <a:rPr lang="en-US" sz="1400" u="sng" dirty="0">
                <a:solidFill>
                  <a:srgbClr val="F4B183"/>
                </a:solidFill>
                <a:latin typeface="Avenir Book" panose="02000503020000020003" pitchFamily="2" charset="0"/>
                <a:cs typeface="Calibri" panose="020F0502020204030204" pitchFamily="34" charset="0"/>
              </a:rPr>
              <a:t> </a:t>
            </a:r>
            <a:r>
              <a:rPr lang="en-US" sz="1400" dirty="0">
                <a:latin typeface="Avenir Book" panose="02000503020000020003" pitchFamily="2" charset="0"/>
                <a:cs typeface="Calibri" panose="020F0502020204030204" pitchFamily="34" charset="0"/>
              </a:rPr>
              <a:t> </a:t>
            </a:r>
          </a:p>
          <a:p>
            <a:pPr marL="6350" indent="0">
              <a:buSzPts val="2100"/>
              <a:buNone/>
            </a:pPr>
            <a:r>
              <a:rPr lang="en-US" sz="1400" dirty="0">
                <a:latin typeface="Avenir Book" panose="02000503020000020003" pitchFamily="2" charset="0"/>
                <a:cs typeface="Calibri" panose="020F0502020204030204" pitchFamily="34" charset="0"/>
              </a:rPr>
              <a:t>   e. SBE Directorate - </a:t>
            </a:r>
            <a:r>
              <a:rPr lang="en-US" sz="1400" dirty="0">
                <a:latin typeface="Avenir Book" panose="02000503020000020003" pitchFamily="2" charset="0"/>
                <a:cs typeface="Calibri" panose="020F0502020204030204" pitchFamily="34" charset="0"/>
                <a:hlinkClick r:id="rId6"/>
              </a:rPr>
              <a:t>https://www.nsf.gov/dir/index.jsp?org=SBE</a:t>
            </a:r>
            <a:endParaRPr lang="en-US" sz="1400" dirty="0">
              <a:latin typeface="Avenir Book" panose="02000503020000020003" pitchFamily="2" charset="0"/>
              <a:cs typeface="Calibri" panose="020F0502020204030204" pitchFamily="34" charset="0"/>
            </a:endParaRPr>
          </a:p>
          <a:p>
            <a:pPr marL="6350" indent="0">
              <a:buSzPts val="2100"/>
              <a:buNone/>
            </a:pPr>
            <a:r>
              <a:rPr lang="en-US" sz="1400" dirty="0">
                <a:latin typeface="Avenir Book" panose="02000503020000020003" pitchFamily="2" charset="0"/>
                <a:cs typeface="Calibri" panose="020F0502020204030204" pitchFamily="34" charset="0"/>
              </a:rPr>
              <a:t>   f. EHR Directorate - </a:t>
            </a:r>
            <a:r>
              <a:rPr lang="en-US" sz="1400" dirty="0">
                <a:latin typeface="Avenir Book" panose="02000503020000020003" pitchFamily="2" charset="0"/>
                <a:cs typeface="Calibri" panose="020F0502020204030204" pitchFamily="34" charset="0"/>
                <a:hlinkClick r:id="rId7"/>
              </a:rPr>
              <a:t>https://www.nsf.gov/dir/index.jsp?org=EHR</a:t>
            </a:r>
            <a:r>
              <a:rPr lang="en-US" sz="1400" dirty="0">
                <a:latin typeface="Avenir Book" panose="02000503020000020003" pitchFamily="2" charset="0"/>
                <a:cs typeface="Calibri" panose="020F0502020204030204" pitchFamily="34" charset="0"/>
              </a:rPr>
              <a:t> </a:t>
            </a:r>
          </a:p>
          <a:p>
            <a:pPr marL="6350" lvl="0" indent="0">
              <a:buSzPts val="2100"/>
              <a:buNone/>
            </a:pPr>
            <a:endParaRPr lang="en-US" sz="800" dirty="0">
              <a:solidFill>
                <a:schemeClr val="bg1"/>
              </a:solidFill>
            </a:endParaRPr>
          </a:p>
          <a:p>
            <a:pPr marL="6350" lvl="0" indent="0">
              <a:buSzPts val="2100"/>
              <a:buNone/>
            </a:pPr>
            <a:r>
              <a:rPr lang="en-US" sz="2000" dirty="0">
                <a:solidFill>
                  <a:schemeClr val="bg1"/>
                </a:solidFill>
              </a:rPr>
              <a:t>Other Links:</a:t>
            </a:r>
          </a:p>
          <a:p>
            <a:pPr marL="6350" indent="0">
              <a:buSzPts val="2100"/>
              <a:buNone/>
            </a:pPr>
            <a:r>
              <a:rPr lang="en-US" sz="1400" dirty="0">
                <a:solidFill>
                  <a:schemeClr val="bg1"/>
                </a:solidFill>
              </a:rPr>
              <a:t>CAHSSA Faculty Research Survey </a:t>
            </a:r>
            <a:r>
              <a:rPr lang="en-US" sz="1400" u="sng" dirty="0">
                <a:latin typeface="Avenir Book" panose="02000503020000020003" pitchFamily="2" charset="0"/>
                <a:hlinkClick r:id="rId8" tooltip="https://nam10.safelinks.protection.outlook.com/?url=https%3A%2F%2Fcsuci.qualtrics.com%2Fjfe%2Fform%2FSV_a5KFY1RWSTJLZK6&amp;data=04%7C01%7Cwilliam.wagner%40csuci.edu%7Cf2049a2c2ec94fc6abe308d9ea8d978c%7Ce30f5bdb7f18435b84369d84aa7b96dd%7C1%7C0%7C637798716142821033%7CUnknown%7CTWFpbGZsb3d8eyJWIjoiMC4wLjAwMDAiLCJQIjoiV2luMzIiLCJBTiI6Ik1haWwiLCJXVCI6Mn0%3D%7C3000&amp;sdata=k4ZT%2F0gIPznz5g8gZkYOUQ7sf3a%2F1cq7Fk6ts4hTsZE%3D&amp;reserved=0"/>
              </a:rPr>
              <a:t>https://csuci.qualtrics.com/jfe/form/SV_a5KFY1RWSTJLZK6</a:t>
            </a:r>
            <a:r>
              <a:rPr lang="en-US" sz="1400" u="sng" dirty="0">
                <a:latin typeface="Avenir Book" panose="02000503020000020003" pitchFamily="2" charset="0"/>
              </a:rPr>
              <a:t> </a:t>
            </a:r>
          </a:p>
          <a:p>
            <a:pPr marL="6350" indent="0">
              <a:buSzPts val="2100"/>
              <a:buNone/>
            </a:pPr>
            <a:r>
              <a:rPr lang="en-US" sz="1400" dirty="0">
                <a:latin typeface="Avenir Book" panose="02000503020000020003" pitchFamily="2" charset="0"/>
              </a:rPr>
              <a:t>Federal Grants Info - </a:t>
            </a:r>
            <a:r>
              <a:rPr lang="en-US" sz="1400" dirty="0">
                <a:latin typeface="Avenir Book" panose="02000503020000020003" pitchFamily="2" charset="0"/>
                <a:hlinkClick r:id="rId9"/>
              </a:rPr>
              <a:t>www.Grants.gov</a:t>
            </a:r>
            <a:r>
              <a:rPr lang="en-US" sz="1400" dirty="0">
                <a:latin typeface="Avenir Book" panose="02000503020000020003" pitchFamily="2" charset="0"/>
              </a:rPr>
              <a:t> </a:t>
            </a:r>
          </a:p>
          <a:p>
            <a:pPr marL="6350" indent="0">
              <a:buSzPts val="2100"/>
              <a:buNone/>
            </a:pPr>
            <a:r>
              <a:rPr lang="en-US" sz="1400" dirty="0">
                <a:latin typeface="Avenir Book" panose="02000503020000020003" pitchFamily="2" charset="0"/>
              </a:rPr>
              <a:t>Philanthropy News Digest - </a:t>
            </a:r>
            <a:r>
              <a:rPr lang="en-US" sz="1400" dirty="0">
                <a:latin typeface="Avenir Book" panose="02000503020000020003" pitchFamily="2" charset="0"/>
                <a:hlinkClick r:id="rId10"/>
              </a:rPr>
              <a:t>https://philanthropynewsdigest.org</a:t>
            </a:r>
            <a:endParaRPr lang="en-US" sz="1400" dirty="0">
              <a:latin typeface="Avenir Book" panose="02000503020000020003" pitchFamily="2" charset="0"/>
            </a:endParaRPr>
          </a:p>
          <a:p>
            <a:pPr marL="6350" indent="0">
              <a:buSzPts val="2100"/>
              <a:buNone/>
            </a:pPr>
            <a:r>
              <a:rPr lang="en-US" sz="1400" dirty="0">
                <a:latin typeface="Avenir Book" panose="02000503020000020003" pitchFamily="2" charset="0"/>
              </a:rPr>
              <a:t>   CAHSSA webinars - </a:t>
            </a:r>
            <a:r>
              <a:rPr lang="en-US" sz="1400" dirty="0">
                <a:solidFill>
                  <a:srgbClr val="B85B22"/>
                </a:solidFill>
                <a:latin typeface="Avenir Book" panose="02000503020000020003" pitchFamily="2" charset="0"/>
                <a:hlinkClick r:id="rId11"/>
              </a:rPr>
              <a:t>https://cahssa.ucsb.edu/programs/</a:t>
            </a:r>
            <a:r>
              <a:rPr lang="en-US" sz="1400" dirty="0">
                <a:solidFill>
                  <a:srgbClr val="B85B22"/>
                </a:solidFill>
                <a:latin typeface="Avenir Book" panose="02000503020000020003" pitchFamily="2" charset="0"/>
              </a:rPr>
              <a:t> </a:t>
            </a:r>
            <a:endParaRPr lang="en-US" sz="1400" dirty="0">
              <a:latin typeface="Avenir Book" panose="02000503020000020003" pitchFamily="2" charset="0"/>
            </a:endParaRPr>
          </a:p>
          <a:p>
            <a:pPr marL="6350" lvl="0" indent="0">
              <a:buSzPts val="2100"/>
              <a:buNone/>
            </a:pPr>
            <a:endParaRPr lang="en-US" sz="20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110126bd8df_1_0"/>
          <p:cNvSpPr txBox="1">
            <a:spLocks noGrp="1"/>
          </p:cNvSpPr>
          <p:nvPr>
            <p:ph type="title"/>
          </p:nvPr>
        </p:nvSpPr>
        <p:spPr>
          <a:xfrm>
            <a:off x="290322" y="69906"/>
            <a:ext cx="7886700" cy="994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b="0" dirty="0">
                <a:solidFill>
                  <a:srgbClr val="FFFF00"/>
                </a:solidFill>
                <a:latin typeface="Avenir Book" panose="02000503020000020003" pitchFamily="2" charset="0"/>
              </a:rPr>
              <a:t>Overview and Objectives:</a:t>
            </a:r>
            <a:endParaRPr sz="3600" b="0" dirty="0">
              <a:solidFill>
                <a:srgbClr val="FFFF00"/>
              </a:solidFill>
              <a:latin typeface="Avenir Book" panose="02000503020000020003" pitchFamily="2" charset="0"/>
            </a:endParaRPr>
          </a:p>
        </p:txBody>
      </p:sp>
      <p:sp>
        <p:nvSpPr>
          <p:cNvPr id="154" name="Google Shape;154;g110126bd8df_1_0"/>
          <p:cNvSpPr txBox="1">
            <a:spLocks noGrp="1"/>
          </p:cNvSpPr>
          <p:nvPr>
            <p:ph type="body" idx="1"/>
          </p:nvPr>
        </p:nvSpPr>
        <p:spPr>
          <a:xfrm>
            <a:off x="628650" y="994194"/>
            <a:ext cx="8399400" cy="4079400"/>
          </a:xfrm>
          <a:prstGeom prst="rect">
            <a:avLst/>
          </a:prstGeom>
        </p:spPr>
        <p:txBody>
          <a:bodyPr spcFirstLastPara="1" wrap="square" lIns="91425" tIns="45700" rIns="91425" bIns="45700" anchor="t" anchorCtr="0">
            <a:normAutofit fontScale="70000" lnSpcReduction="20000"/>
          </a:bodyPr>
          <a:lstStyle/>
          <a:p>
            <a:pPr marL="457200" lvl="0" indent="-366395" algn="l" rtl="0">
              <a:spcBef>
                <a:spcPts val="1000"/>
              </a:spcBef>
              <a:spcAft>
                <a:spcPts val="0"/>
              </a:spcAft>
              <a:buSzPct val="100000"/>
              <a:buChar char="●"/>
            </a:pPr>
            <a:r>
              <a:rPr lang="en-US" sz="2900" dirty="0">
                <a:latin typeface="Avenir Book" panose="02000503020000020003" pitchFamily="2" charset="0"/>
              </a:rPr>
              <a:t>How to find funding for your research - General tips</a:t>
            </a:r>
            <a:endParaRPr sz="2900" dirty="0">
              <a:latin typeface="Avenir Book" panose="02000503020000020003" pitchFamily="2" charset="0"/>
            </a:endParaRPr>
          </a:p>
          <a:p>
            <a:pPr marL="457200" lvl="0" indent="0" algn="l" rtl="0">
              <a:spcBef>
                <a:spcPts val="1000"/>
              </a:spcBef>
              <a:spcAft>
                <a:spcPts val="0"/>
              </a:spcAft>
              <a:buNone/>
            </a:pPr>
            <a:endParaRPr sz="1300" dirty="0">
              <a:latin typeface="Avenir Book" panose="02000503020000020003" pitchFamily="2" charset="0"/>
            </a:endParaRPr>
          </a:p>
          <a:p>
            <a:pPr marL="457200" lvl="0" indent="-366395" algn="l" rtl="0">
              <a:spcBef>
                <a:spcPts val="1000"/>
              </a:spcBef>
              <a:spcAft>
                <a:spcPts val="0"/>
              </a:spcAft>
              <a:buSzPct val="100000"/>
              <a:buChar char="●"/>
            </a:pPr>
            <a:r>
              <a:rPr lang="en-US" sz="2900" dirty="0">
                <a:latin typeface="Avenir Book" panose="02000503020000020003" pitchFamily="2" charset="0"/>
              </a:rPr>
              <a:t>Guest Presentation </a:t>
            </a:r>
            <a:endParaRPr sz="2900" dirty="0">
              <a:latin typeface="Avenir Book" panose="02000503020000020003" pitchFamily="2" charset="0"/>
            </a:endParaRPr>
          </a:p>
          <a:p>
            <a:pPr marL="457200" lvl="0" indent="0" algn="l" rtl="0">
              <a:spcBef>
                <a:spcPts val="1000"/>
              </a:spcBef>
              <a:spcAft>
                <a:spcPts val="0"/>
              </a:spcAft>
              <a:buNone/>
            </a:pPr>
            <a:endParaRPr sz="700" dirty="0">
              <a:latin typeface="Avenir Book" panose="02000503020000020003" pitchFamily="2" charset="0"/>
            </a:endParaRPr>
          </a:p>
          <a:p>
            <a:pPr marL="914400" lvl="1" indent="-352499" algn="l" rtl="0">
              <a:spcBef>
                <a:spcPts val="500"/>
              </a:spcBef>
              <a:spcAft>
                <a:spcPts val="0"/>
              </a:spcAft>
              <a:buSzPct val="100000"/>
              <a:buChar char="○"/>
            </a:pPr>
            <a:r>
              <a:rPr lang="en-US" sz="2300" dirty="0">
                <a:latin typeface="Avenir Book" panose="02000503020000020003" pitchFamily="2" charset="0"/>
              </a:rPr>
              <a:t>Overview of NSF for social, behavioral and economic scientists</a:t>
            </a:r>
          </a:p>
          <a:p>
            <a:pPr marL="914400" lvl="1" indent="-352499" algn="l" rtl="0">
              <a:spcBef>
                <a:spcPts val="500"/>
              </a:spcBef>
              <a:spcAft>
                <a:spcPts val="0"/>
              </a:spcAft>
              <a:buSzPct val="100000"/>
              <a:buChar char="○"/>
            </a:pPr>
            <a:endParaRPr sz="1000" dirty="0">
              <a:latin typeface="Avenir Book" panose="02000503020000020003" pitchFamily="2" charset="0"/>
            </a:endParaRPr>
          </a:p>
          <a:p>
            <a:pPr marL="1371600" lvl="2" indent="-350183" algn="l" rtl="0">
              <a:spcBef>
                <a:spcPts val="0"/>
              </a:spcBef>
              <a:spcAft>
                <a:spcPts val="0"/>
              </a:spcAft>
              <a:buSzPct val="100000"/>
              <a:buChar char="■"/>
            </a:pPr>
            <a:r>
              <a:rPr lang="en-US" sz="2300" i="1" dirty="0">
                <a:latin typeface="Avenir Book" panose="02000503020000020003" pitchFamily="2" charset="0"/>
              </a:rPr>
              <a:t>How to find funding</a:t>
            </a:r>
            <a:endParaRPr sz="2300" i="1" dirty="0">
              <a:latin typeface="Avenir Book" panose="02000503020000020003" pitchFamily="2" charset="0"/>
            </a:endParaRPr>
          </a:p>
          <a:p>
            <a:pPr marL="1371600" lvl="2" indent="-332814" algn="l" rtl="0">
              <a:spcBef>
                <a:spcPts val="0"/>
              </a:spcBef>
              <a:spcAft>
                <a:spcPts val="0"/>
              </a:spcAft>
              <a:buSzPct val="84112"/>
              <a:buChar char="■"/>
            </a:pPr>
            <a:r>
              <a:rPr lang="en-US" sz="2300" i="1" dirty="0">
                <a:latin typeface="Avenir Book" panose="02000503020000020003" pitchFamily="2" charset="0"/>
              </a:rPr>
              <a:t>Is NSF funding for you?</a:t>
            </a:r>
            <a:endParaRPr sz="2300" i="1" dirty="0">
              <a:latin typeface="Avenir Book" panose="02000503020000020003" pitchFamily="2" charset="0"/>
            </a:endParaRPr>
          </a:p>
          <a:p>
            <a:pPr marL="1371600" lvl="0" indent="0" algn="l" rtl="0">
              <a:spcBef>
                <a:spcPts val="500"/>
              </a:spcBef>
              <a:spcAft>
                <a:spcPts val="0"/>
              </a:spcAft>
              <a:buNone/>
            </a:pPr>
            <a:endParaRPr sz="700" i="1" dirty="0">
              <a:latin typeface="Avenir Book" panose="02000503020000020003" pitchFamily="2" charset="0"/>
            </a:endParaRPr>
          </a:p>
          <a:p>
            <a:pPr marL="914400" lvl="1" indent="-346710" algn="l" rtl="0">
              <a:spcBef>
                <a:spcPts val="500"/>
              </a:spcBef>
              <a:spcAft>
                <a:spcPts val="0"/>
              </a:spcAft>
              <a:buSzPct val="100000"/>
              <a:buChar char="○"/>
            </a:pPr>
            <a:r>
              <a:rPr lang="en-US" sz="2300" dirty="0">
                <a:latin typeface="Avenir Book" panose="02000503020000020003" pitchFamily="2" charset="0"/>
              </a:rPr>
              <a:t>Demystifying the Review Process</a:t>
            </a:r>
          </a:p>
          <a:p>
            <a:pPr marL="567690" lvl="1" indent="0" algn="l" rtl="0">
              <a:spcBef>
                <a:spcPts val="500"/>
              </a:spcBef>
              <a:spcAft>
                <a:spcPts val="0"/>
              </a:spcAft>
              <a:buSzPct val="100000"/>
              <a:buNone/>
            </a:pPr>
            <a:endParaRPr sz="1100" dirty="0">
              <a:latin typeface="Avenir Book" panose="02000503020000020003" pitchFamily="2" charset="0"/>
            </a:endParaRPr>
          </a:p>
          <a:p>
            <a:pPr marL="1371600" lvl="2" indent="-350743" algn="l" rtl="0">
              <a:spcBef>
                <a:spcPts val="0"/>
              </a:spcBef>
              <a:spcAft>
                <a:spcPts val="0"/>
              </a:spcAft>
              <a:buSzPct val="100000"/>
              <a:buChar char="■"/>
            </a:pPr>
            <a:r>
              <a:rPr lang="en-US" sz="2300" dirty="0">
                <a:latin typeface="Avenir Book" panose="02000503020000020003" pitchFamily="2" charset="0"/>
              </a:rPr>
              <a:t>How it works</a:t>
            </a:r>
            <a:endParaRPr sz="2300" dirty="0">
              <a:latin typeface="Avenir Book" panose="02000503020000020003" pitchFamily="2" charset="0"/>
            </a:endParaRPr>
          </a:p>
          <a:p>
            <a:pPr marL="1371600" lvl="2" indent="-350743" algn="l" rtl="0">
              <a:spcBef>
                <a:spcPts val="0"/>
              </a:spcBef>
              <a:spcAft>
                <a:spcPts val="0"/>
              </a:spcAft>
              <a:buSzPct val="100000"/>
              <a:buChar char="■"/>
            </a:pPr>
            <a:r>
              <a:rPr lang="en-US" sz="2300" dirty="0">
                <a:latin typeface="Avenir Book" panose="02000503020000020003" pitchFamily="2" charset="0"/>
              </a:rPr>
              <a:t>Why proposals get declined</a:t>
            </a:r>
            <a:endParaRPr sz="2300" dirty="0">
              <a:latin typeface="Avenir Book" panose="02000503020000020003" pitchFamily="2" charset="0"/>
            </a:endParaRPr>
          </a:p>
          <a:p>
            <a:pPr marL="1371600" lvl="0" indent="0" algn="l" rtl="0">
              <a:spcBef>
                <a:spcPts val="1000"/>
              </a:spcBef>
              <a:spcAft>
                <a:spcPts val="0"/>
              </a:spcAft>
              <a:buNone/>
            </a:pPr>
            <a:endParaRPr sz="1400" dirty="0">
              <a:latin typeface="Avenir Book" panose="02000503020000020003" pitchFamily="2" charset="0"/>
            </a:endParaRPr>
          </a:p>
          <a:p>
            <a:pPr marL="457200" lvl="0" indent="-366395" algn="l" rtl="0">
              <a:spcBef>
                <a:spcPts val="1000"/>
              </a:spcBef>
              <a:spcAft>
                <a:spcPts val="0"/>
              </a:spcAft>
              <a:buSzPct val="100000"/>
              <a:buChar char="●"/>
            </a:pPr>
            <a:r>
              <a:rPr lang="en-US" sz="2900" dirty="0">
                <a:latin typeface="Avenir Book" panose="02000503020000020003" pitchFamily="2" charset="0"/>
              </a:rPr>
              <a:t>Networking Time</a:t>
            </a:r>
            <a:endParaRPr sz="2900" dirty="0">
              <a:latin typeface="Avenir Book" panose="02000503020000020003" pitchFamily="2" charset="0"/>
            </a:endParaRPr>
          </a:p>
          <a:p>
            <a:pPr marL="457200" lvl="0" indent="0" algn="l" rtl="0">
              <a:spcBef>
                <a:spcPts val="1000"/>
              </a:spcBef>
              <a:spcAft>
                <a:spcPts val="0"/>
              </a:spcAft>
              <a:buNone/>
            </a:pPr>
            <a:endParaRPr sz="1100" dirty="0">
              <a:latin typeface="Avenir Book" panose="02000503020000020003" pitchFamily="2" charset="0"/>
            </a:endParaRPr>
          </a:p>
          <a:p>
            <a:pPr marL="457200" lvl="0" indent="-366395" algn="l" rtl="0">
              <a:spcBef>
                <a:spcPts val="1000"/>
              </a:spcBef>
              <a:spcAft>
                <a:spcPts val="0"/>
              </a:spcAft>
              <a:buSzPct val="100000"/>
              <a:buChar char="●"/>
            </a:pPr>
            <a:r>
              <a:rPr lang="en-US" sz="2900" dirty="0">
                <a:latin typeface="Avenir Book" panose="02000503020000020003" pitchFamily="2" charset="0"/>
              </a:rPr>
              <a:t>Wrap-Up</a:t>
            </a:r>
            <a:endParaRPr sz="2900" dirty="0">
              <a:latin typeface="Avenir Book" panose="02000503020000020003"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
          <p:cNvSpPr txBox="1">
            <a:spLocks noGrp="1"/>
          </p:cNvSpPr>
          <p:nvPr>
            <p:ph type="title"/>
          </p:nvPr>
        </p:nvSpPr>
        <p:spPr>
          <a:xfrm>
            <a:off x="205100" y="215241"/>
            <a:ext cx="7886700" cy="8005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A"/>
              </a:buClr>
              <a:buSzPts val="4400"/>
              <a:buFont typeface="Avenir"/>
              <a:buNone/>
            </a:pPr>
            <a:r>
              <a:rPr lang="en-US" sz="3600" b="0" dirty="0">
                <a:solidFill>
                  <a:srgbClr val="FFFF00"/>
                </a:solidFill>
                <a:latin typeface="Avenir Book" panose="02000503020000020003" pitchFamily="2" charset="0"/>
              </a:rPr>
              <a:t>Funding Strategies </a:t>
            </a:r>
            <a:br>
              <a:rPr lang="en-US" sz="3600" b="0" dirty="0">
                <a:solidFill>
                  <a:srgbClr val="FFFF00"/>
                </a:solidFill>
                <a:latin typeface="Avenir Book" panose="02000503020000020003" pitchFamily="2" charset="0"/>
              </a:rPr>
            </a:br>
            <a:r>
              <a:rPr lang="en-US" sz="3600" b="0" dirty="0">
                <a:solidFill>
                  <a:srgbClr val="FFFF00"/>
                </a:solidFill>
                <a:latin typeface="Avenir Book" panose="02000503020000020003" pitchFamily="2" charset="0"/>
              </a:rPr>
              <a:t>   </a:t>
            </a:r>
            <a:r>
              <a:rPr lang="en-US" sz="2400" b="0" dirty="0">
                <a:solidFill>
                  <a:srgbClr val="FFFF00"/>
                </a:solidFill>
                <a:latin typeface="Avenir Book" panose="02000503020000020003" pitchFamily="2" charset="0"/>
              </a:rPr>
              <a:t>Who Funds Social Science Research?</a:t>
            </a:r>
            <a:endParaRPr sz="2400" b="0" dirty="0">
              <a:solidFill>
                <a:srgbClr val="FFFF00"/>
              </a:solidFill>
              <a:latin typeface="Avenir Book" panose="02000503020000020003" pitchFamily="2" charset="0"/>
            </a:endParaRPr>
          </a:p>
        </p:txBody>
      </p:sp>
      <p:sp>
        <p:nvSpPr>
          <p:cNvPr id="160" name="Google Shape;160;p2"/>
          <p:cNvSpPr txBox="1">
            <a:spLocks noGrp="1"/>
          </p:cNvSpPr>
          <p:nvPr>
            <p:ph type="body" idx="1"/>
          </p:nvPr>
        </p:nvSpPr>
        <p:spPr>
          <a:xfrm>
            <a:off x="906196" y="1164370"/>
            <a:ext cx="6832223" cy="601979"/>
          </a:xfrm>
          <a:prstGeom prst="rect">
            <a:avLst/>
          </a:prstGeom>
          <a:noFill/>
          <a:ln>
            <a:noFill/>
          </a:ln>
        </p:spPr>
        <p:txBody>
          <a:bodyPr spcFirstLastPara="1" wrap="square" lIns="91425" tIns="45700" rIns="91425" bIns="45700" numCol="2" anchor="t" anchorCtr="0">
            <a:normAutofit fontScale="55000" lnSpcReduction="20000"/>
          </a:bodyPr>
          <a:lstStyle/>
          <a:p>
            <a:pPr marL="139700" lvl="0" indent="0" algn="l" rtl="0">
              <a:lnSpc>
                <a:spcPct val="90000"/>
              </a:lnSpc>
              <a:spcBef>
                <a:spcPts val="0"/>
              </a:spcBef>
              <a:spcAft>
                <a:spcPts val="0"/>
              </a:spcAft>
              <a:buSzPts val="1400"/>
              <a:buNone/>
            </a:pPr>
            <a:r>
              <a:rPr lang="en-US" sz="2500" dirty="0">
                <a:latin typeface="Avenir Book" panose="02000503020000020003" pitchFamily="2" charset="0"/>
              </a:rPr>
              <a:t>Foundations (Not exhaustive)</a:t>
            </a:r>
          </a:p>
          <a:p>
            <a:pPr marL="139700" lvl="0" indent="0" algn="l" rtl="0">
              <a:lnSpc>
                <a:spcPct val="90000"/>
              </a:lnSpc>
              <a:spcBef>
                <a:spcPts val="0"/>
              </a:spcBef>
              <a:spcAft>
                <a:spcPts val="0"/>
              </a:spcAft>
              <a:buSzPts val="1400"/>
              <a:buNone/>
            </a:pPr>
            <a:endParaRPr lang="en-US" sz="2500" dirty="0">
              <a:latin typeface="Avenir Book" panose="02000503020000020003" pitchFamily="2" charset="0"/>
            </a:endParaRPr>
          </a:p>
          <a:p>
            <a:pPr marL="139700" lvl="0" indent="0" algn="l" rtl="0">
              <a:lnSpc>
                <a:spcPct val="90000"/>
              </a:lnSpc>
              <a:spcBef>
                <a:spcPts val="0"/>
              </a:spcBef>
              <a:spcAft>
                <a:spcPts val="0"/>
              </a:spcAft>
              <a:buSzPts val="1400"/>
              <a:buNone/>
            </a:pPr>
            <a:r>
              <a:rPr lang="en-US" sz="2500" dirty="0">
                <a:latin typeface="Avenir Book" panose="02000503020000020003" pitchFamily="2" charset="0"/>
              </a:rPr>
              <a:t>      </a:t>
            </a:r>
          </a:p>
          <a:p>
            <a:pPr marL="139700" lvl="0" indent="0" algn="l" rtl="0">
              <a:lnSpc>
                <a:spcPct val="90000"/>
              </a:lnSpc>
              <a:spcBef>
                <a:spcPts val="0"/>
              </a:spcBef>
              <a:spcAft>
                <a:spcPts val="0"/>
              </a:spcAft>
              <a:buSzPts val="1400"/>
              <a:buNone/>
            </a:pPr>
            <a:endParaRPr lang="en-US" sz="2500" dirty="0">
              <a:latin typeface="Avenir Book" panose="02000503020000020003" pitchFamily="2" charset="0"/>
            </a:endParaRPr>
          </a:p>
          <a:p>
            <a:pPr marL="457200" lvl="0" indent="-317500" algn="l" rtl="0">
              <a:lnSpc>
                <a:spcPct val="90000"/>
              </a:lnSpc>
              <a:spcBef>
                <a:spcPts val="0"/>
              </a:spcBef>
              <a:spcAft>
                <a:spcPts val="0"/>
              </a:spcAft>
              <a:buSzPts val="1400"/>
              <a:buChar char="●"/>
            </a:pPr>
            <a:endParaRPr lang="en-US" sz="2500" dirty="0">
              <a:latin typeface="Avenir Book" panose="02000503020000020003" pitchFamily="2" charset="0"/>
            </a:endParaRPr>
          </a:p>
          <a:p>
            <a:pPr marL="457200" lvl="0" indent="-317500" algn="l" rtl="0">
              <a:lnSpc>
                <a:spcPct val="90000"/>
              </a:lnSpc>
              <a:spcBef>
                <a:spcPts val="0"/>
              </a:spcBef>
              <a:spcAft>
                <a:spcPts val="0"/>
              </a:spcAft>
              <a:buSzPts val="1400"/>
              <a:buChar char="●"/>
            </a:pPr>
            <a:endParaRPr lang="en-US" sz="2500" dirty="0">
              <a:latin typeface="Avenir Book" panose="02000503020000020003" pitchFamily="2" charset="0"/>
            </a:endParaRPr>
          </a:p>
          <a:p>
            <a:pPr marL="457200" lvl="0" indent="-317500" algn="l" rtl="0">
              <a:lnSpc>
                <a:spcPct val="90000"/>
              </a:lnSpc>
              <a:spcBef>
                <a:spcPts val="0"/>
              </a:spcBef>
              <a:spcAft>
                <a:spcPts val="0"/>
              </a:spcAft>
              <a:buSzPts val="1400"/>
              <a:buChar char="●"/>
            </a:pPr>
            <a:endParaRPr lang="en-US" sz="2500" dirty="0">
              <a:latin typeface="Avenir Book" panose="02000503020000020003" pitchFamily="2" charset="0"/>
            </a:endParaRPr>
          </a:p>
          <a:p>
            <a:pPr marL="457200" lvl="0" indent="-317500" algn="l" rtl="0">
              <a:lnSpc>
                <a:spcPct val="90000"/>
              </a:lnSpc>
              <a:spcBef>
                <a:spcPts val="0"/>
              </a:spcBef>
              <a:spcAft>
                <a:spcPts val="0"/>
              </a:spcAft>
              <a:buSzPts val="1400"/>
              <a:buChar char="●"/>
            </a:pPr>
            <a:endParaRPr lang="en-US" sz="2500" dirty="0">
              <a:latin typeface="Avenir Book" panose="02000503020000020003" pitchFamily="2" charset="0"/>
            </a:endParaRPr>
          </a:p>
          <a:p>
            <a:pPr marL="457200" lvl="0" indent="-317500" algn="l" rtl="0">
              <a:lnSpc>
                <a:spcPct val="90000"/>
              </a:lnSpc>
              <a:spcBef>
                <a:spcPts val="0"/>
              </a:spcBef>
              <a:spcAft>
                <a:spcPts val="0"/>
              </a:spcAft>
              <a:buSzPts val="1400"/>
              <a:buChar char="●"/>
            </a:pPr>
            <a:endParaRPr lang="en-US" sz="2500" dirty="0">
              <a:latin typeface="Avenir Book" panose="02000503020000020003" pitchFamily="2" charset="0"/>
            </a:endParaRPr>
          </a:p>
          <a:p>
            <a:pPr lvl="0" indent="-317500">
              <a:spcBef>
                <a:spcPts val="0"/>
              </a:spcBef>
              <a:buSzPts val="1400"/>
              <a:buChar char="●"/>
            </a:pPr>
            <a:endParaRPr lang="en-US" sz="2500" dirty="0">
              <a:latin typeface="Avenir Book" panose="02000503020000020003" pitchFamily="2" charset="0"/>
            </a:endParaRPr>
          </a:p>
          <a:p>
            <a:pPr marL="457200" lvl="0" indent="-317500" algn="l" rtl="0">
              <a:lnSpc>
                <a:spcPct val="90000"/>
              </a:lnSpc>
              <a:spcBef>
                <a:spcPts val="0"/>
              </a:spcBef>
              <a:spcAft>
                <a:spcPts val="0"/>
              </a:spcAft>
              <a:buSzPts val="1400"/>
              <a:buChar char="●"/>
            </a:pPr>
            <a:endParaRPr lang="en-US" sz="2500" dirty="0">
              <a:latin typeface="Avenir Book" panose="02000503020000020003" pitchFamily="2" charset="0"/>
            </a:endParaRPr>
          </a:p>
          <a:p>
            <a:pPr marL="596900" lvl="1" indent="0">
              <a:spcBef>
                <a:spcPts val="0"/>
              </a:spcBef>
              <a:buSzPts val="1400"/>
              <a:buNone/>
            </a:pPr>
            <a:endParaRPr sz="2500" dirty="0">
              <a:latin typeface="Avenir Book" panose="02000503020000020003" pitchFamily="2" charset="0"/>
            </a:endParaRPr>
          </a:p>
          <a:p>
            <a:pPr marL="0" lvl="0" indent="0" algn="l" rtl="0">
              <a:lnSpc>
                <a:spcPct val="90000"/>
              </a:lnSpc>
              <a:spcBef>
                <a:spcPts val="0"/>
              </a:spcBef>
              <a:spcAft>
                <a:spcPts val="0"/>
              </a:spcAft>
              <a:buNone/>
            </a:pPr>
            <a:endParaRPr sz="1400" dirty="0">
              <a:latin typeface="Avenir Book" panose="02000503020000020003" pitchFamily="2" charset="0"/>
            </a:endParaRPr>
          </a:p>
          <a:p>
            <a:pPr marL="0" lvl="0" indent="0" algn="l" rtl="0">
              <a:lnSpc>
                <a:spcPct val="90000"/>
              </a:lnSpc>
              <a:spcBef>
                <a:spcPts val="0"/>
              </a:spcBef>
              <a:spcAft>
                <a:spcPts val="0"/>
              </a:spcAft>
              <a:buNone/>
            </a:pPr>
            <a:endParaRPr sz="1400" dirty="0">
              <a:latin typeface="Avenir Book" panose="02000503020000020003" pitchFamily="2" charset="0"/>
            </a:endParaRPr>
          </a:p>
          <a:p>
            <a:pPr marL="228600" lvl="0" indent="-50800" algn="l" rtl="0">
              <a:lnSpc>
                <a:spcPct val="90000"/>
              </a:lnSpc>
              <a:spcBef>
                <a:spcPts val="1000"/>
              </a:spcBef>
              <a:spcAft>
                <a:spcPts val="0"/>
              </a:spcAft>
              <a:buClr>
                <a:srgbClr val="595A5A"/>
              </a:buClr>
              <a:buSzPts val="2800"/>
              <a:buNone/>
            </a:pPr>
            <a:endParaRPr dirty="0">
              <a:latin typeface="Avenir Book" panose="02000503020000020003" pitchFamily="2" charset="0"/>
            </a:endParaRPr>
          </a:p>
          <a:p>
            <a:pPr marL="228600" lvl="0" indent="-50800" algn="l" rtl="0">
              <a:lnSpc>
                <a:spcPct val="90000"/>
              </a:lnSpc>
              <a:spcBef>
                <a:spcPts val="1000"/>
              </a:spcBef>
              <a:spcAft>
                <a:spcPts val="0"/>
              </a:spcAft>
              <a:buClr>
                <a:srgbClr val="595A5A"/>
              </a:buClr>
              <a:buSzPts val="2800"/>
              <a:buNone/>
            </a:pPr>
            <a:endParaRPr dirty="0">
              <a:latin typeface="Avenir Book" panose="02000503020000020003" pitchFamily="2" charset="0"/>
            </a:endParaRPr>
          </a:p>
          <a:p>
            <a:pPr marL="228600" lvl="0" indent="-50800" algn="l" rtl="0">
              <a:lnSpc>
                <a:spcPct val="90000"/>
              </a:lnSpc>
              <a:spcBef>
                <a:spcPts val="1000"/>
              </a:spcBef>
              <a:spcAft>
                <a:spcPts val="0"/>
              </a:spcAft>
              <a:buClr>
                <a:srgbClr val="595A5A"/>
              </a:buClr>
              <a:buSzPts val="2800"/>
              <a:buNone/>
            </a:pPr>
            <a:endParaRPr dirty="0"/>
          </a:p>
        </p:txBody>
      </p:sp>
      <p:sp>
        <p:nvSpPr>
          <p:cNvPr id="2" name="TextBox 1">
            <a:extLst>
              <a:ext uri="{FF2B5EF4-FFF2-40B4-BE49-F238E27FC236}">
                <a16:creationId xmlns:a16="http://schemas.microsoft.com/office/drawing/2014/main" id="{1E7CF045-1600-DB41-B6E6-F3B745435B05}"/>
              </a:ext>
            </a:extLst>
          </p:cNvPr>
          <p:cNvSpPr txBox="1"/>
          <p:nvPr/>
        </p:nvSpPr>
        <p:spPr>
          <a:xfrm>
            <a:off x="1036320" y="2689859"/>
            <a:ext cx="7737566" cy="2831544"/>
          </a:xfrm>
          <a:prstGeom prst="rect">
            <a:avLst/>
          </a:prstGeom>
          <a:noFill/>
        </p:spPr>
        <p:txBody>
          <a:bodyPr wrap="square" numCol="2" rtlCol="0">
            <a:spAutoFit/>
          </a:bodyPr>
          <a:lstStyle/>
          <a:p>
            <a:r>
              <a:rPr lang="en-US" dirty="0">
                <a:solidFill>
                  <a:schemeClr val="bg1"/>
                </a:solidFill>
                <a:latin typeface="Avenir Book" panose="02000503020000020003" pitchFamily="2" charset="0"/>
              </a:rPr>
              <a:t>Federal Agencies</a:t>
            </a:r>
            <a:r>
              <a:rPr lang="en-US" dirty="0">
                <a:solidFill>
                  <a:schemeClr val="bg1"/>
                </a:solidFill>
                <a:latin typeface="Avenir Book" panose="02000503020000020003" pitchFamily="2" charset="0"/>
                <a:sym typeface="Wingdings" pitchFamily="2" charset="2"/>
              </a:rPr>
              <a:t> (Not exhaustive)</a:t>
            </a:r>
          </a:p>
          <a:p>
            <a:endParaRPr lang="en-US" sz="800" dirty="0">
              <a:solidFill>
                <a:schemeClr val="bg1"/>
              </a:solidFill>
              <a:latin typeface="Avenir Book" panose="02000503020000020003" pitchFamily="2" charset="0"/>
              <a:sym typeface="Wingdings" pitchFamily="2" charset="2"/>
            </a:endParaRPr>
          </a:p>
          <a:p>
            <a:r>
              <a:rPr lang="en-US" sz="1200" dirty="0">
                <a:solidFill>
                  <a:schemeClr val="bg1"/>
                </a:solidFill>
                <a:latin typeface="Avenir Book" panose="02000503020000020003" pitchFamily="2" charset="0"/>
              </a:rPr>
              <a:t>       National Science Foundation</a:t>
            </a:r>
          </a:p>
          <a:p>
            <a:r>
              <a:rPr lang="en-US" sz="1200" dirty="0">
                <a:solidFill>
                  <a:schemeClr val="bg1"/>
                </a:solidFill>
                <a:latin typeface="Avenir Book" panose="02000503020000020003" pitchFamily="2" charset="0"/>
              </a:rPr>
              <a:t>       National Institutes of Health</a:t>
            </a:r>
          </a:p>
          <a:p>
            <a:r>
              <a:rPr lang="en-US" sz="1200" dirty="0">
                <a:solidFill>
                  <a:schemeClr val="bg1"/>
                </a:solidFill>
                <a:latin typeface="Avenir Book" panose="02000503020000020003" pitchFamily="2" charset="0"/>
              </a:rPr>
              <a:t>       National Endowment for the Humanities</a:t>
            </a:r>
          </a:p>
          <a:p>
            <a:r>
              <a:rPr lang="en-US" sz="1200" dirty="0">
                <a:solidFill>
                  <a:schemeClr val="bg1"/>
                </a:solidFill>
                <a:latin typeface="Avenir Book" panose="02000503020000020003" pitchFamily="2" charset="0"/>
              </a:rPr>
              <a:t>       US Department of Agriculture</a:t>
            </a:r>
          </a:p>
          <a:p>
            <a:r>
              <a:rPr lang="en-US" sz="1200" dirty="0">
                <a:solidFill>
                  <a:schemeClr val="bg1"/>
                </a:solidFill>
                <a:latin typeface="Avenir Book" panose="02000503020000020003" pitchFamily="2" charset="0"/>
              </a:rPr>
              <a:t>       US Department of Commerce</a:t>
            </a:r>
          </a:p>
          <a:p>
            <a:r>
              <a:rPr lang="en-US" sz="1200" dirty="0">
                <a:solidFill>
                  <a:schemeClr val="bg1"/>
                </a:solidFill>
                <a:latin typeface="Avenir Book" panose="02000503020000020003" pitchFamily="2" charset="0"/>
              </a:rPr>
              <a:t>       US Department of Defense</a:t>
            </a:r>
          </a:p>
          <a:p>
            <a:r>
              <a:rPr lang="en-US" sz="1200" dirty="0">
                <a:solidFill>
                  <a:schemeClr val="bg1"/>
                </a:solidFill>
                <a:latin typeface="Avenir Book" panose="02000503020000020003" pitchFamily="2" charset="0"/>
              </a:rPr>
              <a:t>       US Department of Education</a:t>
            </a:r>
          </a:p>
          <a:p>
            <a:r>
              <a:rPr lang="en-US" sz="1200" dirty="0">
                <a:solidFill>
                  <a:schemeClr val="bg1"/>
                </a:solidFill>
                <a:latin typeface="Avenir Book" panose="02000503020000020003" pitchFamily="2" charset="0"/>
              </a:rPr>
              <a:t>       US Department of Energy</a:t>
            </a:r>
          </a:p>
          <a:p>
            <a:r>
              <a:rPr lang="en-US" sz="1200" dirty="0">
                <a:solidFill>
                  <a:schemeClr val="bg1"/>
                </a:solidFill>
                <a:latin typeface="Avenir Book" panose="02000503020000020003" pitchFamily="2" charset="0"/>
              </a:rPr>
              <a:t>       US Department of Health &amp; Human Services</a:t>
            </a:r>
          </a:p>
          <a:p>
            <a:r>
              <a:rPr lang="en-US" sz="1200" dirty="0">
                <a:solidFill>
                  <a:schemeClr val="bg1"/>
                </a:solidFill>
                <a:latin typeface="Avenir Book" panose="02000503020000020003" pitchFamily="2" charset="0"/>
              </a:rPr>
              <a:t>       US Department of Housing &amp; Urban Development</a:t>
            </a:r>
          </a:p>
          <a:p>
            <a:endParaRPr lang="en-US" sz="1200" dirty="0">
              <a:solidFill>
                <a:schemeClr val="bg1"/>
              </a:solidFill>
              <a:latin typeface="Avenir Book" panose="02000503020000020003" pitchFamily="2" charset="0"/>
            </a:endParaRPr>
          </a:p>
          <a:p>
            <a:endParaRPr lang="en-US" sz="1200" dirty="0">
              <a:solidFill>
                <a:schemeClr val="bg1"/>
              </a:solidFill>
              <a:latin typeface="Avenir Book" panose="02000503020000020003" pitchFamily="2" charset="0"/>
            </a:endParaRPr>
          </a:p>
          <a:p>
            <a:endParaRPr lang="en-US" sz="1200" dirty="0">
              <a:solidFill>
                <a:schemeClr val="bg1"/>
              </a:solidFill>
              <a:latin typeface="Avenir Book" panose="02000503020000020003" pitchFamily="2" charset="0"/>
            </a:endParaRPr>
          </a:p>
          <a:p>
            <a:endParaRPr lang="en-US" sz="1200" dirty="0">
              <a:solidFill>
                <a:schemeClr val="bg1"/>
              </a:solidFill>
              <a:latin typeface="Avenir Book" panose="02000503020000020003" pitchFamily="2" charset="0"/>
            </a:endParaRPr>
          </a:p>
          <a:p>
            <a:endParaRPr lang="en-US" sz="1200" dirty="0">
              <a:solidFill>
                <a:schemeClr val="bg1"/>
              </a:solidFill>
              <a:latin typeface="Avenir Book" panose="02000503020000020003" pitchFamily="2" charset="0"/>
            </a:endParaRPr>
          </a:p>
          <a:p>
            <a:r>
              <a:rPr lang="en-US" sz="1200" dirty="0">
                <a:solidFill>
                  <a:schemeClr val="bg1"/>
                </a:solidFill>
                <a:latin typeface="Avenir Book" panose="02000503020000020003" pitchFamily="2" charset="0"/>
              </a:rPr>
              <a:t>US Department of the Interior</a:t>
            </a:r>
          </a:p>
          <a:p>
            <a:r>
              <a:rPr lang="en-US" sz="1200" dirty="0">
                <a:solidFill>
                  <a:schemeClr val="bg1"/>
                </a:solidFill>
                <a:latin typeface="Avenir Book" panose="02000503020000020003" pitchFamily="2" charset="0"/>
              </a:rPr>
              <a:t>US Department of Justice</a:t>
            </a:r>
          </a:p>
          <a:p>
            <a:r>
              <a:rPr lang="en-US" sz="1200" dirty="0">
                <a:solidFill>
                  <a:schemeClr val="bg1"/>
                </a:solidFill>
                <a:latin typeface="Avenir Book" panose="02000503020000020003" pitchFamily="2" charset="0"/>
              </a:rPr>
              <a:t>US Department of Labor</a:t>
            </a:r>
          </a:p>
          <a:p>
            <a:r>
              <a:rPr lang="en-US" sz="1200" dirty="0">
                <a:solidFill>
                  <a:schemeClr val="bg1"/>
                </a:solidFill>
                <a:latin typeface="Avenir Book" panose="02000503020000020003" pitchFamily="2" charset="0"/>
              </a:rPr>
              <a:t>US Department of State</a:t>
            </a:r>
          </a:p>
          <a:p>
            <a:r>
              <a:rPr lang="en-US" sz="1200" dirty="0">
                <a:solidFill>
                  <a:schemeClr val="bg1"/>
                </a:solidFill>
                <a:latin typeface="Avenir Book" panose="02000503020000020003" pitchFamily="2" charset="0"/>
              </a:rPr>
              <a:t>US Department of Transportation</a:t>
            </a:r>
          </a:p>
          <a:p>
            <a:r>
              <a:rPr lang="en-US" sz="1200" dirty="0">
                <a:solidFill>
                  <a:schemeClr val="bg1"/>
                </a:solidFill>
                <a:latin typeface="Avenir Book" panose="02000503020000020003" pitchFamily="2" charset="0"/>
              </a:rPr>
              <a:t>US Department of Treasury</a:t>
            </a:r>
          </a:p>
          <a:p>
            <a:r>
              <a:rPr lang="en-US" sz="1200" dirty="0">
                <a:solidFill>
                  <a:schemeClr val="bg1"/>
                </a:solidFill>
                <a:latin typeface="Avenir Book" panose="02000503020000020003" pitchFamily="2" charset="0"/>
              </a:rPr>
              <a:t>US Department of Veteran’s Affairs</a:t>
            </a:r>
          </a:p>
          <a:p>
            <a:r>
              <a:rPr lang="en-US" sz="1200" dirty="0">
                <a:solidFill>
                  <a:schemeClr val="bg1"/>
                </a:solidFill>
                <a:latin typeface="Avenir Book" panose="02000503020000020003" pitchFamily="2" charset="0"/>
              </a:rPr>
              <a:t>Environmental Protection Agency</a:t>
            </a:r>
          </a:p>
          <a:p>
            <a:endParaRPr lang="en-US" dirty="0">
              <a:solidFill>
                <a:schemeClr val="bg1"/>
              </a:solidFill>
              <a:latin typeface="Avenir Book" panose="02000503020000020003" pitchFamily="2" charset="0"/>
            </a:endParaRPr>
          </a:p>
          <a:p>
            <a:endParaRPr lang="en-US" dirty="0">
              <a:solidFill>
                <a:schemeClr val="bg1"/>
              </a:solidFill>
            </a:endParaRPr>
          </a:p>
        </p:txBody>
      </p:sp>
      <p:sp>
        <p:nvSpPr>
          <p:cNvPr id="3" name="TextBox 2">
            <a:extLst>
              <a:ext uri="{FF2B5EF4-FFF2-40B4-BE49-F238E27FC236}">
                <a16:creationId xmlns:a16="http://schemas.microsoft.com/office/drawing/2014/main" id="{D96A1914-EEC6-DF43-BAC3-FD95AE24597E}"/>
              </a:ext>
            </a:extLst>
          </p:cNvPr>
          <p:cNvSpPr txBox="1"/>
          <p:nvPr/>
        </p:nvSpPr>
        <p:spPr>
          <a:xfrm>
            <a:off x="4778624" y="1465360"/>
            <a:ext cx="3825240" cy="1304973"/>
          </a:xfrm>
          <a:prstGeom prst="rect">
            <a:avLst/>
          </a:prstGeom>
          <a:noFill/>
        </p:spPr>
        <p:txBody>
          <a:bodyPr wrap="square" rtlCol="0">
            <a:spAutoFit/>
          </a:bodyPr>
          <a:lstStyle/>
          <a:p>
            <a:pPr marL="139700" lvl="0">
              <a:lnSpc>
                <a:spcPct val="90000"/>
              </a:lnSpc>
              <a:buSzPts val="1400"/>
            </a:pPr>
            <a:r>
              <a:rPr lang="en-US" sz="1200" dirty="0">
                <a:solidFill>
                  <a:schemeClr val="bg1"/>
                </a:solidFill>
                <a:latin typeface="Avenir Book" panose="02000503020000020003" pitchFamily="2" charset="0"/>
              </a:rPr>
              <a:t>Alfred P. Sloan Foundation</a:t>
            </a:r>
          </a:p>
          <a:p>
            <a:pPr marL="139700" lvl="0">
              <a:lnSpc>
                <a:spcPct val="90000"/>
              </a:lnSpc>
              <a:buSzPts val="1400"/>
            </a:pPr>
            <a:r>
              <a:rPr lang="en-US" sz="1200" dirty="0">
                <a:solidFill>
                  <a:schemeClr val="bg1"/>
                </a:solidFill>
                <a:latin typeface="Avenir Book" panose="02000503020000020003" pitchFamily="2" charset="0"/>
              </a:rPr>
              <a:t>The Spencer Foundation</a:t>
            </a:r>
          </a:p>
          <a:p>
            <a:pPr marL="139700" lvl="0">
              <a:lnSpc>
                <a:spcPct val="90000"/>
              </a:lnSpc>
              <a:buSzPts val="1400"/>
            </a:pPr>
            <a:r>
              <a:rPr lang="en-US" sz="1200" dirty="0">
                <a:solidFill>
                  <a:schemeClr val="bg1"/>
                </a:solidFill>
                <a:latin typeface="Avenir Book" panose="02000503020000020003" pitchFamily="2" charset="0"/>
              </a:rPr>
              <a:t>Ford Foundation</a:t>
            </a:r>
          </a:p>
          <a:p>
            <a:pPr marL="139700" lvl="0">
              <a:lnSpc>
                <a:spcPct val="90000"/>
              </a:lnSpc>
              <a:buSzPts val="1400"/>
            </a:pPr>
            <a:r>
              <a:rPr lang="en-US" sz="1200" dirty="0" err="1">
                <a:solidFill>
                  <a:schemeClr val="bg1"/>
                </a:solidFill>
                <a:latin typeface="Avenir Book" panose="02000503020000020003" pitchFamily="2" charset="0"/>
              </a:rPr>
              <a:t>Wenner</a:t>
            </a:r>
            <a:r>
              <a:rPr lang="en-US" sz="1200" dirty="0">
                <a:solidFill>
                  <a:schemeClr val="bg1"/>
                </a:solidFill>
                <a:latin typeface="Avenir Book" panose="02000503020000020003" pitchFamily="2" charset="0"/>
              </a:rPr>
              <a:t> </a:t>
            </a:r>
            <a:r>
              <a:rPr lang="en-US" sz="1200" dirty="0" err="1">
                <a:solidFill>
                  <a:schemeClr val="bg1"/>
                </a:solidFill>
                <a:latin typeface="Avenir Book" panose="02000503020000020003" pitchFamily="2" charset="0"/>
              </a:rPr>
              <a:t>Gren</a:t>
            </a:r>
            <a:r>
              <a:rPr lang="en-US" sz="1200" dirty="0">
                <a:solidFill>
                  <a:schemeClr val="bg1"/>
                </a:solidFill>
                <a:latin typeface="Avenir Book" panose="02000503020000020003" pitchFamily="2" charset="0"/>
              </a:rPr>
              <a:t> Foundation</a:t>
            </a:r>
          </a:p>
          <a:p>
            <a:pPr marL="139700" lvl="0">
              <a:lnSpc>
                <a:spcPct val="90000"/>
              </a:lnSpc>
              <a:buSzPts val="1400"/>
            </a:pPr>
            <a:r>
              <a:rPr lang="en-US" sz="1200" dirty="0">
                <a:solidFill>
                  <a:schemeClr val="bg1"/>
                </a:solidFill>
                <a:latin typeface="Avenir Book" panose="02000503020000020003" pitchFamily="2" charset="0"/>
              </a:rPr>
              <a:t>Henry Luce Foundation</a:t>
            </a:r>
          </a:p>
          <a:p>
            <a:pPr marL="139700" lvl="0">
              <a:lnSpc>
                <a:spcPct val="90000"/>
              </a:lnSpc>
              <a:buSzPts val="1400"/>
            </a:pPr>
            <a:r>
              <a:rPr lang="en-US" sz="1200" dirty="0">
                <a:solidFill>
                  <a:schemeClr val="bg1"/>
                </a:solidFill>
                <a:latin typeface="Avenir Book" panose="02000503020000020003" pitchFamily="2" charset="0"/>
              </a:rPr>
              <a:t>John D. and Catherine T. MacArthur Foundation</a:t>
            </a:r>
          </a:p>
          <a:p>
            <a:endParaRPr lang="en-US" dirty="0"/>
          </a:p>
        </p:txBody>
      </p:sp>
      <p:sp>
        <p:nvSpPr>
          <p:cNvPr id="4" name="TextBox 3">
            <a:extLst>
              <a:ext uri="{FF2B5EF4-FFF2-40B4-BE49-F238E27FC236}">
                <a16:creationId xmlns:a16="http://schemas.microsoft.com/office/drawing/2014/main" id="{385F94FA-07D0-0A4C-85E6-BAC99540BF86}"/>
              </a:ext>
            </a:extLst>
          </p:cNvPr>
          <p:cNvSpPr txBox="1"/>
          <p:nvPr/>
        </p:nvSpPr>
        <p:spPr>
          <a:xfrm>
            <a:off x="1260224" y="1473111"/>
            <a:ext cx="3400290" cy="1692771"/>
          </a:xfrm>
          <a:prstGeom prst="rect">
            <a:avLst/>
          </a:prstGeom>
          <a:noFill/>
        </p:spPr>
        <p:txBody>
          <a:bodyPr wrap="none" rtlCol="0">
            <a:spAutoFit/>
          </a:bodyPr>
          <a:lstStyle/>
          <a:p>
            <a:pPr marL="139700" lvl="0">
              <a:lnSpc>
                <a:spcPct val="90000"/>
              </a:lnSpc>
              <a:buSzPts val="1400"/>
            </a:pPr>
            <a:r>
              <a:rPr lang="en-US" sz="1200" dirty="0">
                <a:solidFill>
                  <a:schemeClr val="bg1"/>
                </a:solidFill>
                <a:latin typeface="Avenir Book" panose="02000503020000020003" pitchFamily="2" charset="0"/>
              </a:rPr>
              <a:t>William T. Grant Foundation</a:t>
            </a:r>
          </a:p>
          <a:p>
            <a:pPr marL="139700" lvl="0">
              <a:lnSpc>
                <a:spcPct val="90000"/>
              </a:lnSpc>
              <a:buSzPts val="1400"/>
            </a:pPr>
            <a:r>
              <a:rPr lang="en-US" sz="1200" dirty="0">
                <a:solidFill>
                  <a:schemeClr val="bg1"/>
                </a:solidFill>
                <a:latin typeface="Avenir Book" panose="02000503020000020003" pitchFamily="2" charset="0"/>
              </a:rPr>
              <a:t>Russell Sage Foundation</a:t>
            </a:r>
          </a:p>
          <a:p>
            <a:pPr marL="139700" lvl="0">
              <a:lnSpc>
                <a:spcPct val="90000"/>
              </a:lnSpc>
              <a:buSzPts val="1400"/>
            </a:pPr>
            <a:r>
              <a:rPr lang="en-US" sz="1200" dirty="0">
                <a:solidFill>
                  <a:schemeClr val="bg1"/>
                </a:solidFill>
                <a:latin typeface="Avenir Book" panose="02000503020000020003" pitchFamily="2" charset="0"/>
              </a:rPr>
              <a:t>Carnegie Corporation of NY</a:t>
            </a:r>
          </a:p>
          <a:p>
            <a:pPr marL="139700" lvl="0">
              <a:lnSpc>
                <a:spcPct val="90000"/>
              </a:lnSpc>
              <a:buSzPts val="1400"/>
            </a:pPr>
            <a:r>
              <a:rPr lang="en-US" sz="1200" dirty="0">
                <a:solidFill>
                  <a:schemeClr val="bg1"/>
                </a:solidFill>
                <a:latin typeface="Avenir Book" panose="02000503020000020003" pitchFamily="2" charset="0"/>
              </a:rPr>
              <a:t>Social Science Research Council</a:t>
            </a:r>
          </a:p>
          <a:p>
            <a:pPr marL="139700" lvl="0">
              <a:lnSpc>
                <a:spcPct val="90000"/>
              </a:lnSpc>
              <a:buSzPts val="1400"/>
            </a:pPr>
            <a:r>
              <a:rPr lang="en-US" sz="1200" dirty="0">
                <a:solidFill>
                  <a:schemeClr val="bg1"/>
                </a:solidFill>
                <a:latin typeface="Avenir Book" panose="02000503020000020003" pitchFamily="2" charset="0"/>
              </a:rPr>
              <a:t>John Randolph and Dora Haynes Foundation</a:t>
            </a:r>
          </a:p>
          <a:p>
            <a:pPr marL="139700" lvl="0">
              <a:lnSpc>
                <a:spcPct val="90000"/>
              </a:lnSpc>
              <a:buSzPts val="1400"/>
            </a:pPr>
            <a:r>
              <a:rPr lang="en-US" sz="1200" dirty="0">
                <a:solidFill>
                  <a:schemeClr val="bg1"/>
                </a:solidFill>
                <a:latin typeface="Avenir Book" panose="02000503020000020003" pitchFamily="2" charset="0"/>
              </a:rPr>
              <a:t>American Council of Learned Societies</a:t>
            </a:r>
          </a:p>
          <a:p>
            <a:pPr marL="139700" lvl="0">
              <a:lnSpc>
                <a:spcPct val="90000"/>
              </a:lnSpc>
              <a:buSzPts val="1400"/>
            </a:pPr>
            <a:endParaRPr lang="en-US" dirty="0">
              <a:solidFill>
                <a:schemeClr val="bg1"/>
              </a:solidFill>
              <a:latin typeface="Avenir Book" panose="02000503020000020003" pitchFamily="2" charset="0"/>
            </a:endParaRPr>
          </a:p>
          <a:p>
            <a:pPr marL="457200" lvl="0" indent="-317500">
              <a:lnSpc>
                <a:spcPct val="90000"/>
              </a:lnSpc>
              <a:buSzPts val="1400"/>
              <a:buChar char="●"/>
            </a:pPr>
            <a:endParaRPr lang="en-US" dirty="0">
              <a:solidFill>
                <a:schemeClr val="bg1"/>
              </a:solidFill>
              <a:latin typeface="Avenir Book" panose="02000503020000020003" pitchFamily="2" charset="0"/>
            </a:endParaRPr>
          </a:p>
          <a:p>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9C0BC-1CA3-5345-A470-459971C08EEA}"/>
              </a:ext>
            </a:extLst>
          </p:cNvPr>
          <p:cNvSpPr>
            <a:spLocks noGrp="1"/>
          </p:cNvSpPr>
          <p:nvPr>
            <p:ph type="title"/>
          </p:nvPr>
        </p:nvSpPr>
        <p:spPr>
          <a:xfrm>
            <a:off x="209550" y="89242"/>
            <a:ext cx="7886700" cy="762000"/>
          </a:xfrm>
        </p:spPr>
        <p:txBody>
          <a:bodyPr>
            <a:normAutofit/>
          </a:bodyPr>
          <a:lstStyle/>
          <a:p>
            <a:r>
              <a:rPr lang="en-US" sz="3600" b="0" dirty="0">
                <a:solidFill>
                  <a:srgbClr val="FFFF00"/>
                </a:solidFill>
                <a:latin typeface="Avenir Book" panose="02000503020000020003" pitchFamily="2" charset="0"/>
              </a:rPr>
              <a:t>Funding Strategies</a:t>
            </a:r>
          </a:p>
        </p:txBody>
      </p:sp>
      <p:sp>
        <p:nvSpPr>
          <p:cNvPr id="3" name="Text Placeholder 2">
            <a:extLst>
              <a:ext uri="{FF2B5EF4-FFF2-40B4-BE49-F238E27FC236}">
                <a16:creationId xmlns:a16="http://schemas.microsoft.com/office/drawing/2014/main" id="{BC440E21-BDB5-FB49-965C-B443D7ECB524}"/>
              </a:ext>
            </a:extLst>
          </p:cNvPr>
          <p:cNvSpPr>
            <a:spLocks noGrp="1"/>
          </p:cNvSpPr>
          <p:nvPr>
            <p:ph type="body" idx="1"/>
          </p:nvPr>
        </p:nvSpPr>
        <p:spPr>
          <a:xfrm>
            <a:off x="628650" y="762000"/>
            <a:ext cx="8163012" cy="4381500"/>
          </a:xfrm>
        </p:spPr>
        <p:txBody>
          <a:bodyPr>
            <a:normAutofit/>
          </a:bodyPr>
          <a:lstStyle/>
          <a:p>
            <a:pPr lvl="0" indent="-317500">
              <a:spcBef>
                <a:spcPts val="0"/>
              </a:spcBef>
              <a:buSzPts val="1400"/>
              <a:buChar char="●"/>
            </a:pPr>
            <a:r>
              <a:rPr lang="en-US" sz="1800" dirty="0">
                <a:latin typeface="Avenir Book" panose="02000503020000020003" pitchFamily="2" charset="0"/>
              </a:rPr>
              <a:t>Types of Funding Available</a:t>
            </a:r>
          </a:p>
          <a:p>
            <a:pPr lvl="0" indent="-317500">
              <a:spcBef>
                <a:spcPts val="0"/>
              </a:spcBef>
              <a:buSzPts val="1400"/>
              <a:buChar char="●"/>
            </a:pPr>
            <a:endParaRPr lang="en-US" sz="800" dirty="0">
              <a:latin typeface="Avenir Book" panose="02000503020000020003" pitchFamily="2" charset="0"/>
            </a:endParaRP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Fellowships, Grants</a:t>
            </a: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Research, Training, Workshops, Research Collaborations, Travel</a:t>
            </a:r>
          </a:p>
          <a:p>
            <a:pPr marL="139700" lvl="0" indent="0">
              <a:spcBef>
                <a:spcPts val="0"/>
              </a:spcBef>
              <a:buSzPts val="1400"/>
              <a:buNone/>
            </a:pPr>
            <a:endParaRPr lang="en-US" sz="800" dirty="0">
              <a:latin typeface="Avenir Book" panose="02000503020000020003" pitchFamily="2" charset="0"/>
            </a:endParaRPr>
          </a:p>
          <a:p>
            <a:pPr lvl="0" indent="-317500">
              <a:spcBef>
                <a:spcPts val="0"/>
              </a:spcBef>
              <a:buSzPts val="1400"/>
              <a:buChar char="●"/>
            </a:pPr>
            <a:r>
              <a:rPr lang="en-US" sz="1800" dirty="0">
                <a:latin typeface="Avenir Book" panose="02000503020000020003" pitchFamily="2" charset="0"/>
              </a:rPr>
              <a:t>How to Find Funding</a:t>
            </a:r>
          </a:p>
          <a:p>
            <a:pPr lvl="1" indent="-317500">
              <a:spcBef>
                <a:spcPts val="0"/>
              </a:spcBef>
              <a:buSzPts val="1400"/>
              <a:buFont typeface="Arial" panose="020B0604020202020204" pitchFamily="34" charset="0"/>
              <a:buChar char="•"/>
            </a:pPr>
            <a:r>
              <a:rPr lang="en-US" sz="1200" dirty="0" err="1">
                <a:latin typeface="Avenir Book" panose="02000503020000020003" pitchFamily="2" charset="0"/>
              </a:rPr>
              <a:t>Grants.gov</a:t>
            </a:r>
            <a:endParaRPr lang="en-US" sz="1200" dirty="0">
              <a:latin typeface="Avenir Book" panose="02000503020000020003" pitchFamily="2" charset="0"/>
            </a:endParaRP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Philanthropy News Digest - </a:t>
            </a:r>
            <a:r>
              <a:rPr lang="en-US" sz="1200" dirty="0">
                <a:latin typeface="Avenir Book" panose="02000503020000020003" pitchFamily="2" charset="0"/>
                <a:hlinkClick r:id="rId2"/>
              </a:rPr>
              <a:t>https://philanthropynewsdigest.org</a:t>
            </a:r>
            <a:endParaRPr lang="en-US" sz="1200" dirty="0">
              <a:latin typeface="Avenir Book" panose="02000503020000020003" pitchFamily="2" charset="0"/>
            </a:endParaRP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Campus Subscription</a:t>
            </a:r>
          </a:p>
          <a:p>
            <a:pPr lvl="2" indent="-317500">
              <a:spcBef>
                <a:spcPts val="0"/>
              </a:spcBef>
              <a:buSzPts val="1400"/>
              <a:buFont typeface="Arial" panose="020B0604020202020204" pitchFamily="34" charset="0"/>
              <a:buChar char="•"/>
            </a:pPr>
            <a:r>
              <a:rPr lang="en-US" sz="1200" dirty="0">
                <a:latin typeface="Avenir Book" panose="02000503020000020003" pitchFamily="2" charset="0"/>
              </a:rPr>
              <a:t>PIVOT</a:t>
            </a:r>
          </a:p>
          <a:p>
            <a:pPr lvl="2" indent="-317500">
              <a:spcBef>
                <a:spcPts val="0"/>
              </a:spcBef>
              <a:buSzPts val="1400"/>
              <a:buFont typeface="Arial" panose="020B0604020202020204" pitchFamily="34" charset="0"/>
              <a:buChar char="•"/>
            </a:pPr>
            <a:r>
              <a:rPr lang="en-US" sz="1200" dirty="0">
                <a:latin typeface="Avenir Book" panose="02000503020000020003" pitchFamily="2" charset="0"/>
              </a:rPr>
              <a:t>SPIN</a:t>
            </a:r>
          </a:p>
          <a:p>
            <a:pPr lvl="2" indent="-317500">
              <a:spcBef>
                <a:spcPts val="0"/>
              </a:spcBef>
              <a:buSzPts val="1400"/>
              <a:buFont typeface="Arial" panose="020B0604020202020204" pitchFamily="34" charset="0"/>
              <a:buChar char="•"/>
            </a:pPr>
            <a:r>
              <a:rPr lang="en-US" sz="1200" dirty="0">
                <a:latin typeface="Avenir Book" panose="02000503020000020003" pitchFamily="2" charset="0"/>
              </a:rPr>
              <a:t>Grants Resource Center (CSU)</a:t>
            </a:r>
          </a:p>
          <a:p>
            <a:pPr lvl="0" indent="-317500">
              <a:spcBef>
                <a:spcPts val="0"/>
              </a:spcBef>
              <a:buSzPts val="1400"/>
              <a:buChar char="●"/>
            </a:pPr>
            <a:endParaRPr lang="en-US" sz="800" dirty="0">
              <a:latin typeface="Avenir Book" panose="02000503020000020003" pitchFamily="2" charset="0"/>
            </a:endParaRPr>
          </a:p>
          <a:p>
            <a:pPr lvl="0" indent="-317500">
              <a:spcBef>
                <a:spcPts val="0"/>
              </a:spcBef>
              <a:buSzPts val="1400"/>
              <a:buChar char="●"/>
            </a:pPr>
            <a:r>
              <a:rPr lang="en-US" sz="1800" dirty="0">
                <a:latin typeface="Avenir Book" panose="02000503020000020003" pitchFamily="2" charset="0"/>
              </a:rPr>
              <a:t>Strategies for Successful Funding</a:t>
            </a: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Proposal writing is a genre of writing </a:t>
            </a: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Present a compelling problem with sound, realistic plan for completion</a:t>
            </a: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Align proposed project with agency’s mission</a:t>
            </a: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Address all components of call for proposals; follow all guidelines for formatting, style and information</a:t>
            </a:r>
          </a:p>
          <a:p>
            <a:pPr lvl="0" indent="-317500">
              <a:spcBef>
                <a:spcPts val="0"/>
              </a:spcBef>
              <a:buSzPts val="1400"/>
              <a:buChar char="●"/>
            </a:pPr>
            <a:endParaRPr lang="en-US" sz="800" dirty="0">
              <a:latin typeface="Avenir Book" panose="02000503020000020003" pitchFamily="2" charset="0"/>
            </a:endParaRPr>
          </a:p>
          <a:p>
            <a:pPr lvl="0" indent="-317500">
              <a:spcBef>
                <a:spcPts val="0"/>
              </a:spcBef>
              <a:buSzPts val="1400"/>
              <a:buChar char="●"/>
            </a:pPr>
            <a:r>
              <a:rPr lang="en-US" sz="1800" dirty="0">
                <a:latin typeface="Avenir Book" panose="02000503020000020003" pitchFamily="2" charset="0"/>
              </a:rPr>
              <a:t>Important Things to Know:</a:t>
            </a: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Institutional Procedures – work with appropriate university staff to submit grant and fellowship applications</a:t>
            </a:r>
          </a:p>
          <a:p>
            <a:pPr lvl="1" indent="-317500">
              <a:spcBef>
                <a:spcPts val="0"/>
              </a:spcBef>
              <a:buSzPts val="1400"/>
              <a:buFont typeface="Arial" panose="020B0604020202020204" pitchFamily="34" charset="0"/>
              <a:buChar char="•"/>
            </a:pPr>
            <a:r>
              <a:rPr lang="en-US" sz="1200" dirty="0">
                <a:latin typeface="Avenir Book" panose="02000503020000020003" pitchFamily="2" charset="0"/>
              </a:rPr>
              <a:t>Research Development support services – at all UC’s; at some CSU’s</a:t>
            </a:r>
          </a:p>
        </p:txBody>
      </p:sp>
    </p:spTree>
    <p:extLst>
      <p:ext uri="{BB962C8B-B14F-4D97-AF65-F5344CB8AC3E}">
        <p14:creationId xmlns:p14="http://schemas.microsoft.com/office/powerpoint/2010/main" val="3815074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10126bd8df_0_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pic>
        <p:nvPicPr>
          <p:cNvPr id="167" name="Google Shape;167;g110126bd8df_0_0"/>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168" name="Google Shape;168;g110126bd8df_0_0"/>
          <p:cNvSpPr txBox="1"/>
          <p:nvPr/>
        </p:nvSpPr>
        <p:spPr>
          <a:xfrm>
            <a:off x="652970" y="4257675"/>
            <a:ext cx="2571900" cy="238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endParaRPr sz="1100"/>
          </a:p>
        </p:txBody>
      </p:sp>
      <p:pic>
        <p:nvPicPr>
          <p:cNvPr id="169" name="Google Shape;169;g110126bd8df_0_0"/>
          <p:cNvPicPr preferRelativeResize="0"/>
          <p:nvPr/>
        </p:nvPicPr>
        <p:blipFill rotWithShape="1">
          <a:blip r:embed="rId4">
            <a:alphaModFix/>
          </a:blip>
          <a:srcRect/>
          <a:stretch/>
        </p:blipFill>
        <p:spPr>
          <a:xfrm>
            <a:off x="1544068" y="3354561"/>
            <a:ext cx="789552" cy="793679"/>
          </a:xfrm>
          <a:prstGeom prst="rect">
            <a:avLst/>
          </a:prstGeom>
          <a:noFill/>
          <a:ln>
            <a:noFill/>
          </a:ln>
        </p:spPr>
      </p:pic>
      <p:sp>
        <p:nvSpPr>
          <p:cNvPr id="170" name="Google Shape;170;g110126bd8df_0_0"/>
          <p:cNvSpPr txBox="1"/>
          <p:nvPr/>
        </p:nvSpPr>
        <p:spPr>
          <a:xfrm>
            <a:off x="652970" y="1302290"/>
            <a:ext cx="2571900" cy="1177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2400" dirty="0">
                <a:solidFill>
                  <a:schemeClr val="lt1"/>
                </a:solidFill>
                <a:latin typeface="Avenir Book" panose="02000503020000020003" pitchFamily="2" charset="0"/>
                <a:ea typeface="Calibri"/>
                <a:cs typeface="Calibri"/>
                <a:sym typeface="Calibri"/>
              </a:rPr>
              <a:t>An Introduction to and Overview of NSF</a:t>
            </a:r>
            <a:r>
              <a:rPr lang="en-US" sz="2400" b="0" i="0" u="none" strike="noStrike" cap="none" dirty="0">
                <a:solidFill>
                  <a:schemeClr val="lt1"/>
                </a:solidFill>
                <a:latin typeface="Avenir Book" panose="02000503020000020003" pitchFamily="2" charset="0"/>
                <a:ea typeface="Calibri"/>
                <a:cs typeface="Calibri"/>
                <a:sym typeface="Calibri"/>
              </a:rPr>
              <a:t> </a:t>
            </a:r>
            <a:endParaRPr sz="1100" dirty="0">
              <a:latin typeface="Avenir Book" panose="02000503020000020003"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10126bd8df_0_9"/>
          <p:cNvSpPr txBox="1">
            <a:spLocks noGrp="1"/>
          </p:cNvSpPr>
          <p:nvPr>
            <p:ph type="title"/>
          </p:nvPr>
        </p:nvSpPr>
        <p:spPr>
          <a:xfrm>
            <a:off x="495652" y="31183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Calibri"/>
              <a:buNone/>
            </a:pPr>
            <a:r>
              <a:rPr lang="en-US" sz="4400" b="0" dirty="0">
                <a:solidFill>
                  <a:srgbClr val="FFFF00"/>
                </a:solidFill>
                <a:latin typeface="Avenir Book" panose="02000503020000020003" pitchFamily="2" charset="0"/>
              </a:rPr>
              <a:t>Outline</a:t>
            </a:r>
            <a:endParaRPr sz="4400" b="0" dirty="0">
              <a:solidFill>
                <a:srgbClr val="FFFF00"/>
              </a:solidFill>
              <a:latin typeface="Avenir Book" panose="02000503020000020003" pitchFamily="2" charset="0"/>
            </a:endParaRPr>
          </a:p>
        </p:txBody>
      </p:sp>
      <p:sp>
        <p:nvSpPr>
          <p:cNvPr id="176" name="Google Shape;176;g110126bd8df_0_9"/>
          <p:cNvSpPr txBox="1">
            <a:spLocks noGrp="1"/>
          </p:cNvSpPr>
          <p:nvPr>
            <p:ph type="body" idx="1"/>
          </p:nvPr>
        </p:nvSpPr>
        <p:spPr>
          <a:xfrm>
            <a:off x="628650" y="1369219"/>
            <a:ext cx="7886700" cy="20676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lt1"/>
              </a:buClr>
              <a:buSzPts val="2100"/>
              <a:buChar char="•"/>
            </a:pPr>
            <a:r>
              <a:rPr lang="en-US" dirty="0">
                <a:latin typeface="Avenir Book" panose="02000503020000020003" pitchFamily="2" charset="0"/>
              </a:rPr>
              <a:t>What is NSF’s mission? What type of research does it fund?</a:t>
            </a:r>
            <a:endParaRPr dirty="0">
              <a:latin typeface="Avenir Book" panose="02000503020000020003" pitchFamily="2" charset="0"/>
            </a:endParaRPr>
          </a:p>
          <a:p>
            <a:pPr marL="177800" lvl="0" indent="-171450" algn="l" rtl="0">
              <a:lnSpc>
                <a:spcPct val="90000"/>
              </a:lnSpc>
              <a:spcBef>
                <a:spcPts val="800"/>
              </a:spcBef>
              <a:spcAft>
                <a:spcPts val="0"/>
              </a:spcAft>
              <a:buClr>
                <a:schemeClr val="lt1"/>
              </a:buClr>
              <a:buSzPts val="2100"/>
              <a:buChar char="•"/>
            </a:pPr>
            <a:r>
              <a:rPr lang="en-US" dirty="0">
                <a:latin typeface="Avenir Book" panose="02000503020000020003" pitchFamily="2" charset="0"/>
              </a:rPr>
              <a:t>How to find funding opportunities at NSF?</a:t>
            </a:r>
            <a:endParaRPr dirty="0">
              <a:latin typeface="Avenir Book" panose="02000503020000020003" pitchFamily="2" charset="0"/>
            </a:endParaRPr>
          </a:p>
          <a:p>
            <a:pPr marL="177800" lvl="0" indent="-171450" algn="l" rtl="0">
              <a:lnSpc>
                <a:spcPct val="90000"/>
              </a:lnSpc>
              <a:spcBef>
                <a:spcPts val="800"/>
              </a:spcBef>
              <a:spcAft>
                <a:spcPts val="0"/>
              </a:spcAft>
              <a:buClr>
                <a:schemeClr val="lt1"/>
              </a:buClr>
              <a:buSzPts val="2100"/>
              <a:buChar char="•"/>
            </a:pPr>
            <a:r>
              <a:rPr lang="en-US" dirty="0">
                <a:latin typeface="Avenir Book" panose="02000503020000020003" pitchFamily="2" charset="0"/>
              </a:rPr>
              <a:t>How does NSF make proposal funding decisions? And why do proposals get declined?</a:t>
            </a:r>
            <a:endParaRPr dirty="0">
              <a:latin typeface="Avenir Book" panose="02000503020000020003" pitchFamily="2" charset="0"/>
            </a:endParaRPr>
          </a:p>
          <a:p>
            <a:pPr marL="177800" lvl="0" indent="-171450" algn="l" rtl="0">
              <a:lnSpc>
                <a:spcPct val="90000"/>
              </a:lnSpc>
              <a:spcBef>
                <a:spcPts val="800"/>
              </a:spcBef>
              <a:spcAft>
                <a:spcPts val="0"/>
              </a:spcAft>
              <a:buClr>
                <a:schemeClr val="lt1"/>
              </a:buClr>
              <a:buSzPts val="2100"/>
              <a:buChar char="•"/>
            </a:pPr>
            <a:r>
              <a:rPr lang="en-US" sz="2100" dirty="0">
                <a:latin typeface="Avenir Book" panose="02000503020000020003" pitchFamily="2" charset="0"/>
              </a:rPr>
              <a:t>When and How to Communicate with a Program Officer</a:t>
            </a:r>
            <a:endParaRPr dirty="0">
              <a:latin typeface="Avenir Book" panose="02000503020000020003" pitchFamily="2" charset="0"/>
            </a:endParaRPr>
          </a:p>
          <a:p>
            <a:pPr marL="0" lvl="0" indent="0" algn="l" rtl="0">
              <a:lnSpc>
                <a:spcPct val="90000"/>
              </a:lnSpc>
              <a:spcBef>
                <a:spcPts val="800"/>
              </a:spcBef>
              <a:spcAft>
                <a:spcPts val="0"/>
              </a:spcAft>
              <a:buClr>
                <a:schemeClr val="lt1"/>
              </a:buClr>
              <a:buSzPts val="2100"/>
              <a:buNone/>
            </a:pPr>
            <a:endParaRPr dirty="0"/>
          </a:p>
        </p:txBody>
      </p:sp>
    </p:spTree>
  </p:cSld>
  <p:clrMapOvr>
    <a:masterClrMapping/>
  </p:clrMapOvr>
</p:sld>
</file>

<file path=ppt/theme/theme1.xml><?xml version="1.0" encoding="utf-8"?>
<a:theme xmlns:a="http://schemas.openxmlformats.org/drawingml/2006/main" name="Office Theme">
  <a:themeElements>
    <a:clrScheme name="Custom 1">
      <a:dk1>
        <a:srgbClr val="B4E772"/>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{73B056CF-B80A-0B41-854E-39C674D8C722}tf16401378</Template>
  <TotalTime>5915</TotalTime>
  <Words>3552</Words>
  <Application>Microsoft Macintosh PowerPoint</Application>
  <PresentationFormat>On-screen Show (16:9)</PresentationFormat>
  <Paragraphs>529</Paragraphs>
  <Slides>46</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Avenir Book</vt:lpstr>
      <vt:lpstr>Open Sans Light</vt:lpstr>
      <vt:lpstr>Trebuchet MS</vt:lpstr>
      <vt:lpstr>Century Gothic</vt:lpstr>
      <vt:lpstr>Times New Roman</vt:lpstr>
      <vt:lpstr>Avenir</vt:lpstr>
      <vt:lpstr>Calibri</vt:lpstr>
      <vt:lpstr>Arial</vt:lpstr>
      <vt:lpstr>Tahoma</vt:lpstr>
      <vt:lpstr>Office Theme</vt:lpstr>
      <vt:lpstr>Funding Strategies for Social Scientists at Hispanic-Serving Institutions</vt:lpstr>
      <vt:lpstr>Welcome! </vt:lpstr>
      <vt:lpstr>About Us</vt:lpstr>
      <vt:lpstr>Housekeeping</vt:lpstr>
      <vt:lpstr>Overview and Objectives:</vt:lpstr>
      <vt:lpstr>Funding Strategies     Who Funds Social Science Research?</vt:lpstr>
      <vt:lpstr>Funding Strategies</vt:lpstr>
      <vt:lpstr>PowerPoint Presentation</vt:lpstr>
      <vt:lpstr>Outline</vt:lpstr>
      <vt:lpstr>National Science Foundation</vt:lpstr>
      <vt:lpstr>NSF Structure</vt:lpstr>
      <vt:lpstr>PowerPoint Presentation</vt:lpstr>
      <vt:lpstr>This includes:</vt:lpstr>
      <vt:lpstr>Types of Proposals &amp; Awards</vt:lpstr>
      <vt:lpstr>Types of Programs and Initiatives</vt:lpstr>
      <vt:lpstr>Social, Behavioral, and Economic Sciences Directorate (SBE)</vt:lpstr>
      <vt:lpstr>Education and Human Resources Directorate (EHR)</vt:lpstr>
      <vt:lpstr>Advancing STEM Learning through Research</vt:lpstr>
      <vt:lpstr>EHR Themes</vt:lpstr>
      <vt:lpstr>EHR Program Overview</vt:lpstr>
      <vt:lpstr>Research and Evaluation in EHR Proposals</vt:lpstr>
      <vt:lpstr>EHR - Common Guidelines</vt:lpstr>
      <vt:lpstr>How to Find Funding</vt:lpstr>
      <vt:lpstr>https://www.NSF.gov</vt:lpstr>
      <vt:lpstr>PowerPoint Presentation</vt:lpstr>
      <vt:lpstr>PowerPoint Presentation</vt:lpstr>
      <vt:lpstr>PowerPoint Presentation</vt:lpstr>
      <vt:lpstr>Essential Documents - Solicitation</vt:lpstr>
      <vt:lpstr>How does NSF make decisions about which proposals to fund?</vt:lpstr>
      <vt:lpstr>Merit Review Timeline</vt:lpstr>
      <vt:lpstr>Merit Review Criteria</vt:lpstr>
      <vt:lpstr>What are the five Review Elements?</vt:lpstr>
      <vt:lpstr>Broader Impacts: Benefitting Society</vt:lpstr>
      <vt:lpstr>Broader Impacts Framework</vt:lpstr>
      <vt:lpstr>Recommendation Process</vt:lpstr>
      <vt:lpstr>Factors POs Consider to Balance the Portfolio:</vt:lpstr>
      <vt:lpstr>Why Proposals Are Declined</vt:lpstr>
      <vt:lpstr>Other Reasons for Declines</vt:lpstr>
      <vt:lpstr>To Revise a Proposal or Not?  </vt:lpstr>
      <vt:lpstr>PowerPoint Presentation</vt:lpstr>
      <vt:lpstr>Questions?</vt:lpstr>
      <vt:lpstr>Networking for Collaboration</vt:lpstr>
      <vt:lpstr>Networking Breakout Prompts</vt:lpstr>
      <vt:lpstr>Future Webinars</vt:lpstr>
      <vt:lpstr>Post-Webinar Evaluation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Funding Strategies for Social Scientists  at HSIs</dc:title>
  <dc:creator>Barbara Walker</dc:creator>
  <cp:lastModifiedBy>Holly Hapke</cp:lastModifiedBy>
  <cp:revision>39</cp:revision>
  <dcterms:created xsi:type="dcterms:W3CDTF">2022-01-07T22:43:43Z</dcterms:created>
  <dcterms:modified xsi:type="dcterms:W3CDTF">2022-02-18T17:40:25Z</dcterms:modified>
</cp:coreProperties>
</file>